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9"/>
  </p:notesMasterIdLst>
  <p:sldIdLst>
    <p:sldId id="256" r:id="rId2"/>
    <p:sldId id="297" r:id="rId3"/>
    <p:sldId id="298" r:id="rId4"/>
    <p:sldId id="299" r:id="rId5"/>
    <p:sldId id="322"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60A39-8B5B-4BED-8A7C-556DA32E88CC}" type="datetimeFigureOut">
              <a:rPr lang="it-IT" smtClean="0"/>
              <a:pPr/>
              <a:t>12/01/2021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8027B-1144-4F49-A7B1-CE90BE3B4F0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31617A6-B0B3-49A4-AB97-1639E2224FC8}" type="datetime1">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77F5C07-4806-4E82-BD02-458E7E89C334}" type="datetime1">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172E17-4E0C-468D-BCF2-5030AD86D996}" type="datetime1">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62A57A-C0D5-44F3-A823-62CE1BFEE774}" type="datetime1">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2A2C026-4973-4F5F-8E11-C1E874A2A1E5}" type="datetime1">
              <a:rPr lang="it-IT" smtClean="0"/>
              <a:pPr/>
              <a:t>12/01/2021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2823AA7-9469-4932-A4C3-DCC11ACB2551}" type="datetime1">
              <a:rPr lang="it-IT" smtClean="0"/>
              <a:pPr/>
              <a:t>12/01/2021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5BA1501-4E86-4423-A016-A5A1937D634F}" type="datetime1">
              <a:rPr lang="it-IT" smtClean="0"/>
              <a:pPr/>
              <a:t>12/01/2021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C162E47-B043-499F-B7F1-EB62C58556D9}" type="datetime1">
              <a:rPr lang="it-IT" smtClean="0"/>
              <a:pPr/>
              <a:t>12/01/2021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0E99D6A-08C2-45E6-9307-E1D0A721C7F9}" type="datetime1">
              <a:rPr lang="it-IT" smtClean="0"/>
              <a:pPr/>
              <a:t>12/01/2021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4155275-0939-4694-9C48-16FD4EC3F22D}" type="datetime1">
              <a:rPr lang="it-IT" smtClean="0"/>
              <a:pPr/>
              <a:t>12/01/2021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B0A923B-CAAA-4244-94BB-AF65F39A15AB}" type="datetime1">
              <a:rPr lang="it-IT" smtClean="0"/>
              <a:pPr/>
              <a:t>12/01/2021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CD921-8C0B-4E4D-9424-5B0DA4288F5D}" type="datetime1">
              <a:rPr lang="it-IT" smtClean="0"/>
              <a:pPr/>
              <a:t>12/01/2021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B746F-5C65-4800-B6B2-3BAE1FA5809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4797152"/>
            <a:ext cx="8352928" cy="1200329"/>
          </a:xfrm>
          <a:prstGeom prst="rect">
            <a:avLst/>
          </a:prstGeom>
          <a:solidFill>
            <a:srgbClr val="FFFF00"/>
          </a:solidFill>
          <a:ln w="25400">
            <a:solidFill>
              <a:schemeClr val="accent1"/>
            </a:solidFill>
          </a:ln>
        </p:spPr>
        <p:txBody>
          <a:bodyPr wrap="square" rtlCol="0">
            <a:spAutoFit/>
          </a:bodyPr>
          <a:lstStyle/>
          <a:p>
            <a:pPr algn="ctr" fontAlgn="base"/>
            <a:r>
              <a:rPr lang="it-IT" b="1" dirty="0" smtClean="0"/>
              <a:t>I principi di bioetica sono il </a:t>
            </a:r>
            <a:r>
              <a:rPr lang="it-IT" b="1" dirty="0" smtClean="0"/>
              <a:t>più importante riferimento </a:t>
            </a:r>
            <a:r>
              <a:rPr lang="it-IT" b="1" dirty="0" smtClean="0"/>
              <a:t>teorico per l'analisi e la risoluzione dei problemi etici che sorgono in campo biomedico e clinico. Il modello dei quattro principi di bioetica è stato formulato da Tom </a:t>
            </a:r>
            <a:r>
              <a:rPr lang="it-IT" b="1" dirty="0" err="1" smtClean="0"/>
              <a:t>Beauchamp</a:t>
            </a:r>
            <a:r>
              <a:rPr lang="it-IT" b="1" dirty="0" smtClean="0"/>
              <a:t> e da James </a:t>
            </a:r>
            <a:r>
              <a:rPr lang="it-IT" b="1" dirty="0" err="1" smtClean="0"/>
              <a:t>Childress</a:t>
            </a:r>
            <a:r>
              <a:rPr lang="it-IT" b="1" dirty="0" smtClean="0"/>
              <a:t> nel loro manuale “Principi di etica </a:t>
            </a:r>
            <a:r>
              <a:rPr lang="it-IT" b="1" dirty="0" err="1" smtClean="0"/>
              <a:t>biomedica</a:t>
            </a:r>
            <a:r>
              <a:rPr lang="it-IT" b="1" dirty="0" smtClean="0"/>
              <a:t>”.</a:t>
            </a:r>
            <a:endParaRPr lang="it-IT" b="1" dirty="0">
              <a:solidFill>
                <a:srgbClr val="0070C0"/>
              </a:solidFill>
            </a:endParaRPr>
          </a:p>
        </p:txBody>
      </p:sp>
      <p:sp>
        <p:nvSpPr>
          <p:cNvPr id="5" name="CasellaDiTesto 4"/>
          <p:cNvSpPr txBox="1"/>
          <p:nvPr/>
        </p:nvSpPr>
        <p:spPr>
          <a:xfrm>
            <a:off x="539552" y="6165304"/>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a:t>
            </a:fld>
            <a:endParaRPr lang="it-IT"/>
          </a:p>
        </p:txBody>
      </p:sp>
      <p:pic>
        <p:nvPicPr>
          <p:cNvPr id="1026" name="Picture 2" descr="C:\Users\Master\Desktop\Raccolta foto\foto PPT\Principi\p1.jpg"/>
          <p:cNvPicPr>
            <a:picLocks noChangeAspect="1" noChangeArrowheads="1"/>
          </p:cNvPicPr>
          <p:nvPr/>
        </p:nvPicPr>
        <p:blipFill>
          <a:blip r:embed="rId2" cstate="print"/>
          <a:srcRect/>
          <a:stretch>
            <a:fillRect/>
          </a:stretch>
        </p:blipFill>
        <p:spPr bwMode="auto">
          <a:xfrm>
            <a:off x="1907704" y="1196752"/>
            <a:ext cx="5708742" cy="3168352"/>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480131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Le teorie etiche </a:t>
            </a:r>
            <a:r>
              <a:rPr lang="it-IT" dirty="0" smtClean="0"/>
              <a:t>cui T. </a:t>
            </a:r>
            <a:r>
              <a:rPr lang="it-IT" dirty="0" err="1" smtClean="0"/>
              <a:t>Beauchamp</a:t>
            </a:r>
            <a:r>
              <a:rPr lang="it-IT" dirty="0" smtClean="0"/>
              <a:t> e J. </a:t>
            </a:r>
            <a:r>
              <a:rPr lang="it-IT" dirty="0" err="1" smtClean="0"/>
              <a:t>Childress</a:t>
            </a:r>
            <a:r>
              <a:rPr lang="it-IT" dirty="0" smtClean="0"/>
              <a:t> fanno esplicito riferimento sono, rispettivamente, </a:t>
            </a:r>
            <a:r>
              <a:rPr lang="it-IT" b="1" dirty="0" smtClean="0"/>
              <a:t>quella</a:t>
            </a:r>
            <a:r>
              <a:rPr lang="it-IT" dirty="0" smtClean="0"/>
              <a:t> </a:t>
            </a:r>
            <a:r>
              <a:rPr lang="it-IT" b="1" i="1" dirty="0" smtClean="0"/>
              <a:t>teleologica</a:t>
            </a:r>
            <a:r>
              <a:rPr lang="it-IT" i="1" dirty="0" smtClean="0"/>
              <a:t> </a:t>
            </a:r>
            <a:r>
              <a:rPr lang="it-IT" dirty="0" smtClean="0"/>
              <a:t>e </a:t>
            </a:r>
            <a:r>
              <a:rPr lang="it-IT" b="1" dirty="0" smtClean="0"/>
              <a:t>quella </a:t>
            </a:r>
            <a:r>
              <a:rPr lang="it-IT" b="1" i="1" dirty="0" smtClean="0"/>
              <a:t>deontologica</a:t>
            </a:r>
            <a:r>
              <a:rPr lang="it-IT" i="1" dirty="0" smtClean="0"/>
              <a:t>, </a:t>
            </a:r>
            <a:r>
              <a:rPr lang="it-IT" dirty="0" smtClean="0"/>
              <a:t>espressione delle due matrici principali del pensiero filosofico - morale moderno. </a:t>
            </a:r>
          </a:p>
          <a:p>
            <a:pPr algn="just"/>
            <a:r>
              <a:rPr lang="it-IT" b="1" dirty="0" smtClean="0">
                <a:solidFill>
                  <a:srgbClr val="FF0000"/>
                </a:solidFill>
              </a:rPr>
              <a:t>Due orientamenti teorici di per sé contrapposti</a:t>
            </a:r>
            <a:r>
              <a:rPr lang="it-IT" dirty="0" smtClean="0"/>
              <a:t>. Sembrerebbe difficile perciò, se non impossibile, trovare un accordo. E tuttavia T. </a:t>
            </a:r>
            <a:r>
              <a:rPr lang="it-IT" dirty="0" err="1" smtClean="0"/>
              <a:t>Beauchamp</a:t>
            </a:r>
            <a:r>
              <a:rPr lang="it-IT" dirty="0" smtClean="0"/>
              <a:t> e J. </a:t>
            </a:r>
            <a:r>
              <a:rPr lang="it-IT" dirty="0" err="1" smtClean="0"/>
              <a:t>Childress</a:t>
            </a:r>
            <a:r>
              <a:rPr lang="it-IT" dirty="0" smtClean="0"/>
              <a:t> pensano di superare tale difficoltà attraverso una particolare accezione sia della teoria teleologica, che di quella deontologica.</a:t>
            </a:r>
          </a:p>
          <a:p>
            <a:pPr algn="just"/>
            <a:r>
              <a:rPr lang="it-IT" b="1" dirty="0" smtClean="0">
                <a:solidFill>
                  <a:srgbClr val="FF0000"/>
                </a:solidFill>
              </a:rPr>
              <a:t>La versione della teoria teleologica </a:t>
            </a:r>
            <a:r>
              <a:rPr lang="it-IT" dirty="0" smtClean="0"/>
              <a:t>cui gli autori si riferiscono è quella particolare interpretazione dell'utilitarismo che va sotto il nome di "</a:t>
            </a:r>
            <a:r>
              <a:rPr lang="it-IT" b="1" dirty="0" smtClean="0"/>
              <a:t>utilitarismo della norma</a:t>
            </a:r>
            <a:r>
              <a:rPr lang="it-IT" dirty="0" smtClean="0"/>
              <a:t>". In questa prospettiva il giudizio circa la moralità dell'azione va stabilito non in rapporto alla singola azione, ma in rapporto ad un globale sistema di regole che garantiscono la massimizzazione dell'utilità sociale.</a:t>
            </a:r>
          </a:p>
          <a:p>
            <a:pPr algn="just"/>
            <a:r>
              <a:rPr lang="it-IT" b="1" dirty="0" smtClean="0">
                <a:solidFill>
                  <a:srgbClr val="FF0000"/>
                </a:solidFill>
              </a:rPr>
              <a:t>La versione della teoria deontologica </a:t>
            </a:r>
            <a:r>
              <a:rPr lang="it-IT" dirty="0" smtClean="0"/>
              <a:t>adottata è una sorta di deontologia pluralista, ispirata all'opera di D. Ross, </a:t>
            </a:r>
            <a:r>
              <a:rPr lang="it-IT" b="1" i="1" dirty="0" smtClean="0"/>
              <a:t>The right and the </a:t>
            </a:r>
            <a:r>
              <a:rPr lang="it-IT" b="1" i="1" dirty="0" err="1" smtClean="0"/>
              <a:t>good</a:t>
            </a:r>
            <a:r>
              <a:rPr lang="it-IT" i="1" dirty="0" smtClean="0"/>
              <a:t>. </a:t>
            </a:r>
            <a:r>
              <a:rPr lang="it-IT" dirty="0" smtClean="0"/>
              <a:t>Nella prospettiva di tale modello deontologico, lo statuto dei principi non è né quello di regole puramente convenzionali, né quello di regole assolute, ma piuttosto di regole che fondano doveri obbliganti sempre e solo "prima </a:t>
            </a:r>
            <a:r>
              <a:rPr lang="it-IT" dirty="0" err="1" smtClean="0"/>
              <a:t>facie</a:t>
            </a:r>
            <a:r>
              <a:rPr lang="it-IT" dirty="0" smtClean="0"/>
              <a:t>“.</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10</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Le teorie etiche di riferimento</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2585323"/>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"Richiamandoci a D. Ross </a:t>
            </a:r>
            <a:r>
              <a:rPr lang="it-IT" dirty="0" smtClean="0"/>
              <a:t>- sostengono espressamente T. </a:t>
            </a:r>
            <a:r>
              <a:rPr lang="it-IT" dirty="0" err="1" smtClean="0"/>
              <a:t>Beauchamp</a:t>
            </a:r>
            <a:r>
              <a:rPr lang="it-IT" dirty="0" smtClean="0"/>
              <a:t> e J. </a:t>
            </a:r>
            <a:r>
              <a:rPr lang="it-IT" dirty="0" err="1" smtClean="0"/>
              <a:t>Childress-</a:t>
            </a:r>
            <a:r>
              <a:rPr lang="it-IT" dirty="0" smtClean="0"/>
              <a:t> distinguiamo tra </a:t>
            </a:r>
            <a:r>
              <a:rPr lang="it-IT" b="1" dirty="0" smtClean="0"/>
              <a:t>obblighi </a:t>
            </a:r>
            <a:r>
              <a:rPr lang="it-IT" b="1" i="1" dirty="0" smtClean="0"/>
              <a:t>prima </a:t>
            </a:r>
            <a:r>
              <a:rPr lang="it-IT" b="1" i="1" dirty="0" err="1" smtClean="0"/>
              <a:t>facie</a:t>
            </a:r>
            <a:r>
              <a:rPr lang="it-IT" b="1" i="1" dirty="0" smtClean="0"/>
              <a:t> </a:t>
            </a:r>
            <a:r>
              <a:rPr lang="it-IT" b="1" dirty="0" smtClean="0"/>
              <a:t>e obblighi </a:t>
            </a:r>
            <a:r>
              <a:rPr lang="it-IT" b="1" i="1" dirty="0" smtClean="0"/>
              <a:t>effettivi</a:t>
            </a:r>
            <a:r>
              <a:rPr lang="it-IT" i="1" dirty="0" smtClean="0"/>
              <a:t>. </a:t>
            </a:r>
          </a:p>
          <a:p>
            <a:pPr algn="just"/>
            <a:r>
              <a:rPr lang="it-IT" b="1" dirty="0" smtClean="0">
                <a:solidFill>
                  <a:srgbClr val="FF0000"/>
                </a:solidFill>
              </a:rPr>
              <a:t>Il termine obbligo </a:t>
            </a:r>
            <a:r>
              <a:rPr lang="it-IT" b="1" i="1" dirty="0" smtClean="0">
                <a:solidFill>
                  <a:srgbClr val="FF0000"/>
                </a:solidFill>
              </a:rPr>
              <a:t>prima </a:t>
            </a:r>
            <a:r>
              <a:rPr lang="it-IT" b="1" i="1" dirty="0" err="1" smtClean="0">
                <a:solidFill>
                  <a:srgbClr val="FF0000"/>
                </a:solidFill>
              </a:rPr>
              <a:t>facie</a:t>
            </a:r>
            <a:r>
              <a:rPr lang="it-IT" i="1" dirty="0" smtClean="0"/>
              <a:t> </a:t>
            </a:r>
            <a:r>
              <a:rPr lang="it-IT" dirty="0" smtClean="0"/>
              <a:t>indica un obbligo che </a:t>
            </a:r>
            <a:r>
              <a:rPr lang="it-IT" dirty="0" err="1" smtClean="0"/>
              <a:t>dev</a:t>
            </a:r>
            <a:r>
              <a:rPr lang="it-IT" dirty="0" smtClean="0"/>
              <a:t>'essere osservato a meno che in determinate circostanze esso non entri in conflitto con un obbligo di forza uguale o maggiore”. </a:t>
            </a:r>
          </a:p>
          <a:p>
            <a:pPr algn="just"/>
            <a:r>
              <a:rPr lang="it-IT" b="1" dirty="0" smtClean="0">
                <a:solidFill>
                  <a:srgbClr val="FF0000"/>
                </a:solidFill>
              </a:rPr>
              <a:t>E proseguono: </a:t>
            </a:r>
            <a:r>
              <a:rPr lang="it-IT" dirty="0" smtClean="0"/>
              <a:t>«Spesso le azioni hanno varie proprietà o conseguenze che sono moralmente rilevanti. In questi casi due o più norme entrano in conflitto tra loro. Il soggetto deve allora riuscire a determinare quello che deve fare, trovando una norma effettiva o prevalente».</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11</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Lo statuto dei principi etici come doveri "prima </a:t>
            </a:r>
            <a:r>
              <a:rPr lang="it-IT" sz="2400" b="1" dirty="0" err="1" smtClean="0">
                <a:solidFill>
                  <a:srgbClr val="0070C0"/>
                </a:solidFill>
              </a:rPr>
              <a:t>facie</a:t>
            </a:r>
            <a:r>
              <a:rPr lang="it-IT" sz="2400" b="1" dirty="0" smtClean="0">
                <a:solidFill>
                  <a:srgbClr val="0070C0"/>
                </a:solidFill>
              </a:rPr>
              <a:t>"</a:t>
            </a:r>
            <a:endParaRPr lang="it-IT" sz="2400" b="1" dirty="0">
              <a:solidFill>
                <a:srgbClr val="0070C0"/>
              </a:solidFill>
            </a:endParaRPr>
          </a:p>
        </p:txBody>
      </p:sp>
      <p:pic>
        <p:nvPicPr>
          <p:cNvPr id="7170" name="Picture 2" descr="C:\Users\Master\Desktop\Principi\p7.jpg"/>
          <p:cNvPicPr>
            <a:picLocks noChangeAspect="1" noChangeArrowheads="1"/>
          </p:cNvPicPr>
          <p:nvPr/>
        </p:nvPicPr>
        <p:blipFill>
          <a:blip r:embed="rId2" cstate="print"/>
          <a:srcRect/>
          <a:stretch>
            <a:fillRect/>
          </a:stretch>
        </p:blipFill>
        <p:spPr bwMode="auto">
          <a:xfrm>
            <a:off x="2771800" y="4221088"/>
            <a:ext cx="3600400" cy="233574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7170"/>
                                        </p:tgtEl>
                                        <p:attrNameLst>
                                          <p:attrName>style.visibility</p:attrName>
                                        </p:attrNameLst>
                                      </p:cBhvr>
                                      <p:to>
                                        <p:strVal val="visible"/>
                                      </p:to>
                                    </p:set>
                                    <p:animEffect transition="in" filter="wheel(4)">
                                      <p:cBhvr>
                                        <p:cTn id="16" dur="2000"/>
                                        <p:tgtEl>
                                          <p:spTgt spid="717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3693319"/>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Dato questo particolare statuto dei principi</a:t>
            </a:r>
            <a:r>
              <a:rPr lang="it-IT" dirty="0" smtClean="0"/>
              <a:t>, il metodo proposto per determinare i doveri effettivi consiste nel </a:t>
            </a:r>
            <a:r>
              <a:rPr lang="it-IT" b="1" i="1" dirty="0" smtClean="0"/>
              <a:t>bilanciamento</a:t>
            </a:r>
            <a:r>
              <a:rPr lang="it-IT" i="1" dirty="0" smtClean="0"/>
              <a:t> </a:t>
            </a:r>
            <a:r>
              <a:rPr lang="it-IT" dirty="0" smtClean="0"/>
              <a:t>dei rispettivi pesi dei doveri in conflitto. «Questa metafora dei pesi maggiori e minori che fanno salire e scendere i piatti di una bilancia rappresenta graficamente il metodo del bilanciamento, ma potrebbe anche nasconderne - ricordano T. </a:t>
            </a:r>
            <a:r>
              <a:rPr lang="it-IT" dirty="0" err="1" smtClean="0"/>
              <a:t>Beauchamp</a:t>
            </a:r>
            <a:r>
              <a:rPr lang="it-IT" dirty="0" smtClean="0"/>
              <a:t> e J. </a:t>
            </a:r>
            <a:r>
              <a:rPr lang="it-IT" dirty="0" err="1" smtClean="0"/>
              <a:t>Childress</a:t>
            </a:r>
            <a:r>
              <a:rPr lang="it-IT" dirty="0" smtClean="0"/>
              <a:t> - l'effettivo procedimento».</a:t>
            </a:r>
          </a:p>
          <a:p>
            <a:pPr algn="just"/>
            <a:r>
              <a:rPr lang="it-IT" b="1" dirty="0" smtClean="0">
                <a:solidFill>
                  <a:srgbClr val="FF0000"/>
                </a:solidFill>
              </a:rPr>
              <a:t>Aggiungono </a:t>
            </a:r>
            <a:r>
              <a:rPr lang="it-IT" dirty="0" smtClean="0"/>
              <a:t>perciò che: -«</a:t>
            </a:r>
            <a:r>
              <a:rPr lang="it-IT" b="1" dirty="0" smtClean="0"/>
              <a:t>Le operazioni di bilanciamento sono giustificate se i giudizi personalmente espressi hanno delle buone ragioni</a:t>
            </a:r>
            <a:r>
              <a:rPr lang="it-IT" dirty="0" smtClean="0"/>
              <a:t>». Questo dovrebbe impedire che il processo del bilanciamento sia ridotto ad una questione di preferenze arbitrarie o puramente soggettive. </a:t>
            </a:r>
          </a:p>
          <a:p>
            <a:pPr algn="just"/>
            <a:r>
              <a:rPr lang="it-IT" b="1" dirty="0" smtClean="0">
                <a:solidFill>
                  <a:srgbClr val="FF0000"/>
                </a:solidFill>
              </a:rPr>
              <a:t>Anche se esso </a:t>
            </a:r>
            <a:r>
              <a:rPr lang="it-IT" dirty="0" smtClean="0"/>
              <a:t>non può essere una procedura meccanica. E d'altra parte il valore della distinzione tra obblighi </a:t>
            </a:r>
            <a:r>
              <a:rPr lang="it-IT" i="1" dirty="0" smtClean="0"/>
              <a:t>prima </a:t>
            </a:r>
            <a:r>
              <a:rPr lang="it-IT" i="1" dirty="0" err="1" smtClean="0"/>
              <a:t>facie</a:t>
            </a:r>
            <a:r>
              <a:rPr lang="it-IT" i="1" dirty="0" smtClean="0"/>
              <a:t> </a:t>
            </a:r>
            <a:r>
              <a:rPr lang="it-IT" dirty="0" smtClean="0"/>
              <a:t>e obblighi </a:t>
            </a:r>
            <a:r>
              <a:rPr lang="it-IT" i="1" dirty="0" smtClean="0"/>
              <a:t>effettivi, </a:t>
            </a:r>
            <a:r>
              <a:rPr lang="it-IT" dirty="0" smtClean="0"/>
              <a:t>come anche del metodo del bilanciamento - concludono - consiste «</a:t>
            </a:r>
            <a:r>
              <a:rPr lang="it-IT" b="1" dirty="0" smtClean="0"/>
              <a:t>nel fatto che si conformano strettamente alla nostra esperienza morale e al ruolo svolto in essa dall'intuizione e dalla soggettività</a:t>
            </a:r>
            <a:r>
              <a:rPr lang="it-IT" dirty="0" smtClean="0"/>
              <a:t>».</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12</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 Il giudizio bioetico come «bilanciamento» dei principi</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2862322"/>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Il metodo del bilanciamento dei principi </a:t>
            </a:r>
            <a:r>
              <a:rPr lang="it-IT" dirty="0" smtClean="0"/>
              <a:t>è, infine, inscindibilmente legato a una teoria della giustificazione morale che è il "</a:t>
            </a:r>
            <a:r>
              <a:rPr lang="it-IT" b="1" dirty="0" err="1" smtClean="0"/>
              <a:t>coerentismo</a:t>
            </a:r>
            <a:r>
              <a:rPr lang="it-IT" dirty="0" smtClean="0"/>
              <a:t>" e che, come alternativa al “</a:t>
            </a:r>
            <a:r>
              <a:rPr lang="it-IT" b="1" dirty="0" err="1" smtClean="0"/>
              <a:t>deduttivismo</a:t>
            </a:r>
            <a:r>
              <a:rPr lang="it-IT" dirty="0" smtClean="0"/>
              <a:t>” e all'"</a:t>
            </a:r>
            <a:r>
              <a:rPr lang="it-IT" b="1" dirty="0" err="1" smtClean="0"/>
              <a:t>induttivismo</a:t>
            </a:r>
            <a:r>
              <a:rPr lang="it-IT" dirty="0" smtClean="0"/>
              <a:t>" così definiscono: «Il </a:t>
            </a:r>
            <a:r>
              <a:rPr lang="it-IT" dirty="0" err="1" smtClean="0"/>
              <a:t>coerentismo</a:t>
            </a:r>
            <a:r>
              <a:rPr lang="it-IT" dirty="0" smtClean="0"/>
              <a:t>, così si potrebbe chiamare il terzo approccio, non procede né dall'alto verso basso, né dal basso verso l'alto, ma si muove in entrambe le direzioni. </a:t>
            </a:r>
          </a:p>
          <a:p>
            <a:pPr algn="just"/>
            <a:r>
              <a:rPr lang="it-IT" b="1" dirty="0" smtClean="0">
                <a:solidFill>
                  <a:srgbClr val="FF0000"/>
                </a:solidFill>
              </a:rPr>
              <a:t>J. </a:t>
            </a:r>
            <a:r>
              <a:rPr lang="it-IT" b="1" dirty="0" err="1" smtClean="0">
                <a:solidFill>
                  <a:srgbClr val="FF0000"/>
                </a:solidFill>
              </a:rPr>
              <a:t>Rawls</a:t>
            </a:r>
            <a:r>
              <a:rPr lang="it-IT" b="1" dirty="0" smtClean="0">
                <a:solidFill>
                  <a:srgbClr val="FF0000"/>
                </a:solidFill>
              </a:rPr>
              <a:t> </a:t>
            </a:r>
            <a:r>
              <a:rPr lang="it-IT" dirty="0" smtClean="0"/>
              <a:t>ha usato il termine</a:t>
            </a:r>
            <a:r>
              <a:rPr lang="it-IT" b="1" dirty="0" smtClean="0"/>
              <a:t> </a:t>
            </a:r>
            <a:r>
              <a:rPr lang="it-IT" b="1" i="1" dirty="0" smtClean="0"/>
              <a:t>equilibrio riflessivo</a:t>
            </a:r>
            <a:r>
              <a:rPr lang="it-IT" i="1" dirty="0" smtClean="0"/>
              <a:t> </a:t>
            </a:r>
            <a:r>
              <a:rPr lang="it-IT" dirty="0" smtClean="0"/>
              <a:t>per riferirsi all'obiettivo di questa forma di giustificazione. Adotteremo alcune caratteristiche centrali della sua analisi. Per </a:t>
            </a:r>
            <a:r>
              <a:rPr lang="it-IT" dirty="0" err="1" smtClean="0"/>
              <a:t>Rawls</a:t>
            </a:r>
            <a:r>
              <a:rPr lang="it-IT" dirty="0" smtClean="0"/>
              <a:t> «</a:t>
            </a:r>
            <a:r>
              <a:rPr lang="it-IT" i="1" dirty="0" smtClean="0"/>
              <a:t>l'accettazione di una teoria in etica inizia propriamente con i nostri </a:t>
            </a:r>
            <a:r>
              <a:rPr lang="it-IT" b="1" i="1" dirty="0" smtClean="0"/>
              <a:t>giudizi ponderati</a:t>
            </a:r>
            <a:r>
              <a:rPr lang="it-IT" i="1" dirty="0" smtClean="0"/>
              <a:t> che sono le convinzioni morali di cui siamo maggiormente sicuri e che riteniamo più lontane dalla parzialità</a:t>
            </a:r>
            <a:r>
              <a:rPr lang="it-IT" dirty="0" smtClean="0"/>
              <a:t>».</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13</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Il metodo del bilanciamento e la sua giustificazione</a:t>
            </a:r>
            <a:endParaRPr lang="it-IT" sz="2400" b="1" dirty="0">
              <a:solidFill>
                <a:srgbClr val="0070C0"/>
              </a:solidFill>
            </a:endParaRPr>
          </a:p>
        </p:txBody>
      </p:sp>
      <p:pic>
        <p:nvPicPr>
          <p:cNvPr id="8194" name="Picture 2" descr="C:\Users\Master\Desktop\Principi\p11.jpg"/>
          <p:cNvPicPr>
            <a:picLocks noChangeAspect="1" noChangeArrowheads="1"/>
          </p:cNvPicPr>
          <p:nvPr/>
        </p:nvPicPr>
        <p:blipFill>
          <a:blip r:embed="rId2" cstate="print"/>
          <a:srcRect/>
          <a:stretch>
            <a:fillRect/>
          </a:stretch>
        </p:blipFill>
        <p:spPr bwMode="auto">
          <a:xfrm>
            <a:off x="2699792" y="4581127"/>
            <a:ext cx="3528392" cy="202644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wheel(4)">
                                      <p:cBhvr>
                                        <p:cTn id="16" dur="2000"/>
                                        <p:tgtEl>
                                          <p:spTgt spid="819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3416320"/>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Ora se il modello </a:t>
            </a:r>
            <a:r>
              <a:rPr lang="it-IT" b="1" dirty="0" err="1" smtClean="0">
                <a:solidFill>
                  <a:srgbClr val="FF0000"/>
                </a:solidFill>
              </a:rPr>
              <a:t>etico-argomentativo</a:t>
            </a:r>
            <a:r>
              <a:rPr lang="it-IT" b="1" dirty="0" smtClean="0">
                <a:solidFill>
                  <a:srgbClr val="FF0000"/>
                </a:solidFill>
              </a:rPr>
              <a:t> </a:t>
            </a:r>
            <a:r>
              <a:rPr lang="it-IT" dirty="0" smtClean="0"/>
              <a:t>proposto da T. </a:t>
            </a:r>
            <a:r>
              <a:rPr lang="it-IT" dirty="0" err="1" smtClean="0"/>
              <a:t>Beauchamp</a:t>
            </a:r>
            <a:r>
              <a:rPr lang="it-IT" dirty="0" smtClean="0"/>
              <a:t> e J. </a:t>
            </a:r>
            <a:r>
              <a:rPr lang="it-IT" dirty="0" err="1" smtClean="0"/>
              <a:t>Childress</a:t>
            </a:r>
            <a:r>
              <a:rPr lang="it-IT" dirty="0" smtClean="0"/>
              <a:t>, proprio per superare le difficoltà legate al pluralismo, tende a ridurre il ruolo delle teorie, nell'ambito del quadro epistemologico di una bioetica come "etica applicata", si danno altri modelli che assumono il riferimento alla teoria in termini molto più espliciti.</a:t>
            </a:r>
          </a:p>
          <a:p>
            <a:pPr algn="just"/>
            <a:r>
              <a:rPr lang="it-IT" b="1" dirty="0" smtClean="0">
                <a:solidFill>
                  <a:srgbClr val="FF0000"/>
                </a:solidFill>
              </a:rPr>
              <a:t>Esponenti </a:t>
            </a:r>
            <a:r>
              <a:rPr lang="it-IT" b="1" dirty="0" smtClean="0">
                <a:solidFill>
                  <a:srgbClr val="FF0000"/>
                </a:solidFill>
              </a:rPr>
              <a:t>esemplari </a:t>
            </a:r>
            <a:r>
              <a:rPr lang="it-IT" dirty="0" smtClean="0"/>
              <a:t>di una interpretazione della bioetica in prospettiva rispettivamente teleologica e deontologica sono </a:t>
            </a:r>
            <a:r>
              <a:rPr lang="it-IT" b="1" dirty="0" smtClean="0"/>
              <a:t>P. Singer </a:t>
            </a:r>
            <a:r>
              <a:rPr lang="it-IT" dirty="0" smtClean="0"/>
              <a:t>e </a:t>
            </a:r>
            <a:r>
              <a:rPr lang="it-IT" b="1" dirty="0" smtClean="0"/>
              <a:t>T. Engelhardt</a:t>
            </a:r>
            <a:r>
              <a:rPr lang="it-IT" dirty="0" smtClean="0"/>
              <a:t>. </a:t>
            </a:r>
          </a:p>
          <a:p>
            <a:pPr algn="just"/>
            <a:r>
              <a:rPr lang="it-IT" b="1" dirty="0" smtClean="0">
                <a:solidFill>
                  <a:srgbClr val="FF0000"/>
                </a:solidFill>
              </a:rPr>
              <a:t>La conseguenza normativamente più evidente </a:t>
            </a:r>
            <a:r>
              <a:rPr lang="it-IT" dirty="0" smtClean="0"/>
              <a:t>di questo più esplicito riferimento ad una determinata teoria è la </a:t>
            </a:r>
            <a:r>
              <a:rPr lang="it-IT" b="1" i="1" dirty="0" smtClean="0"/>
              <a:t>concentrazione</a:t>
            </a:r>
            <a:r>
              <a:rPr lang="it-IT" i="1" dirty="0" smtClean="0"/>
              <a:t> </a:t>
            </a:r>
            <a:r>
              <a:rPr lang="it-IT" dirty="0" smtClean="0"/>
              <a:t>che i principi vengono ad avere nei loro rispettivi schemi </a:t>
            </a:r>
            <a:r>
              <a:rPr lang="it-IT" dirty="0" err="1" smtClean="0"/>
              <a:t>etico-normativi</a:t>
            </a:r>
            <a:r>
              <a:rPr lang="it-IT" dirty="0" smtClean="0"/>
              <a:t>: da una parte la concentrazione nello schema </a:t>
            </a:r>
            <a:r>
              <a:rPr lang="it-IT" dirty="0" err="1" smtClean="0"/>
              <a:t>deontologìco-libertario</a:t>
            </a:r>
            <a:r>
              <a:rPr lang="it-IT" dirty="0" smtClean="0"/>
              <a:t> di </a:t>
            </a:r>
            <a:r>
              <a:rPr lang="it-IT" b="1" dirty="0" smtClean="0"/>
              <a:t>T. Engelhardt </a:t>
            </a:r>
            <a:r>
              <a:rPr lang="it-IT" dirty="0" smtClean="0"/>
              <a:t>sul principio di </a:t>
            </a:r>
            <a:r>
              <a:rPr lang="it-IT" b="1" i="1" dirty="0" smtClean="0"/>
              <a:t>autonomia-tolleranza</a:t>
            </a:r>
            <a:r>
              <a:rPr lang="it-IT" i="1" dirty="0" smtClean="0"/>
              <a:t>, </a:t>
            </a:r>
            <a:r>
              <a:rPr lang="it-IT" dirty="0" smtClean="0"/>
              <a:t>dall'altra la concentrazione nello schema </a:t>
            </a:r>
            <a:r>
              <a:rPr lang="it-IT" dirty="0" err="1" smtClean="0"/>
              <a:t>teleologico-utilitaristico</a:t>
            </a:r>
            <a:r>
              <a:rPr lang="it-IT" dirty="0" smtClean="0"/>
              <a:t> di </a:t>
            </a:r>
            <a:r>
              <a:rPr lang="it-IT" b="1" dirty="0" smtClean="0"/>
              <a:t>Singer</a:t>
            </a:r>
            <a:r>
              <a:rPr lang="it-IT" dirty="0" smtClean="0"/>
              <a:t> sul principio di </a:t>
            </a:r>
            <a:r>
              <a:rPr lang="it-IT" b="1" i="1" dirty="0" err="1" smtClean="0"/>
              <a:t>beneficità-utilità</a:t>
            </a:r>
            <a:r>
              <a:rPr lang="it-IT" i="1" dirty="0" smtClean="0"/>
              <a:t>.</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14</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Altri modelli di riferimento</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23083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 tendenza a concentrare </a:t>
            </a:r>
            <a:r>
              <a:rPr lang="it-IT" dirty="0" smtClean="0"/>
              <a:t>i criteri della valutazione etica su un unico principio etico fondamentale è propria di ogni forma di utilitarismo. </a:t>
            </a:r>
          </a:p>
          <a:p>
            <a:pPr algn="just"/>
            <a:r>
              <a:rPr lang="it-IT" b="1" dirty="0" smtClean="0">
                <a:solidFill>
                  <a:srgbClr val="FF0000"/>
                </a:solidFill>
              </a:rPr>
              <a:t>P. Singer, presentando il suo approccio </a:t>
            </a:r>
            <a:r>
              <a:rPr lang="it-IT" b="1" dirty="0" err="1" smtClean="0">
                <a:solidFill>
                  <a:srgbClr val="FF0000"/>
                </a:solidFill>
              </a:rPr>
              <a:t>etico-normativo</a:t>
            </a:r>
            <a:r>
              <a:rPr lang="it-IT" b="1" dirty="0" smtClean="0">
                <a:solidFill>
                  <a:srgbClr val="FF0000"/>
                </a:solidFill>
              </a:rPr>
              <a:t> </a:t>
            </a:r>
            <a:r>
              <a:rPr lang="it-IT" dirty="0" smtClean="0"/>
              <a:t>nel primo capitolo del suo libro </a:t>
            </a:r>
            <a:r>
              <a:rPr lang="it-IT" b="1" i="1" dirty="0" smtClean="0"/>
              <a:t>Etica pratica</a:t>
            </a:r>
            <a:r>
              <a:rPr lang="it-IT" i="1" dirty="0" smtClean="0"/>
              <a:t>, </a:t>
            </a:r>
            <a:r>
              <a:rPr lang="it-IT" dirty="0" smtClean="0"/>
              <a:t>pubblicato nel 1979, lo stesso anno dei </a:t>
            </a:r>
            <a:r>
              <a:rPr lang="it-IT" i="1" dirty="0" err="1" smtClean="0"/>
              <a:t>Principles</a:t>
            </a:r>
            <a:r>
              <a:rPr lang="it-IT" i="1" dirty="0" smtClean="0"/>
              <a:t> </a:t>
            </a:r>
            <a:r>
              <a:rPr lang="it-IT" i="1" dirty="0" err="1" smtClean="0"/>
              <a:t>of</a:t>
            </a:r>
            <a:r>
              <a:rPr lang="it-IT" i="1" dirty="0" smtClean="0"/>
              <a:t> </a:t>
            </a:r>
            <a:r>
              <a:rPr lang="it-IT" i="1" dirty="0" err="1" smtClean="0"/>
              <a:t>biomedical</a:t>
            </a:r>
            <a:r>
              <a:rPr lang="it-IT" i="1" dirty="0" smtClean="0"/>
              <a:t> </a:t>
            </a:r>
            <a:r>
              <a:rPr lang="it-IT" i="1" dirty="0" err="1" smtClean="0"/>
              <a:t>ethics</a:t>
            </a:r>
            <a:r>
              <a:rPr lang="it-IT" i="1" dirty="0" smtClean="0"/>
              <a:t> </a:t>
            </a:r>
            <a:r>
              <a:rPr lang="it-IT" dirty="0" smtClean="0"/>
              <a:t>di </a:t>
            </a:r>
            <a:r>
              <a:rPr lang="it-IT" dirty="0" err="1" smtClean="0"/>
              <a:t>Beauchamp</a:t>
            </a:r>
            <a:r>
              <a:rPr lang="it-IT" dirty="0" smtClean="0"/>
              <a:t> e </a:t>
            </a:r>
            <a:r>
              <a:rPr lang="it-IT" dirty="0" err="1" smtClean="0"/>
              <a:t>Childress</a:t>
            </a:r>
            <a:r>
              <a:rPr lang="it-IT" dirty="0" smtClean="0"/>
              <a:t>, lo indica espressamente come il tentativo di una coerente applicazione dell'utilitarismo a questioni pratiche controverse, includendo, insieme a questioni più tradizionali di giustizia sociale, questioni emergenti nel campo biomedico: sperimentazione su animali e su essere umani, aborto ed eutanasia. </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15</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La versione utilitaristica</a:t>
            </a:r>
            <a:endParaRPr lang="it-IT" sz="2400" b="1" dirty="0">
              <a:solidFill>
                <a:srgbClr val="0070C0"/>
              </a:solidFill>
            </a:endParaRPr>
          </a:p>
        </p:txBody>
      </p:sp>
      <p:pic>
        <p:nvPicPr>
          <p:cNvPr id="9218" name="Picture 2" descr="C:\Users\Master\Desktop\Principi\p16.jpg"/>
          <p:cNvPicPr>
            <a:picLocks noChangeAspect="1" noChangeArrowheads="1"/>
          </p:cNvPicPr>
          <p:nvPr/>
        </p:nvPicPr>
        <p:blipFill>
          <a:blip r:embed="rId2" cstate="print"/>
          <a:srcRect/>
          <a:stretch>
            <a:fillRect/>
          </a:stretch>
        </p:blipFill>
        <p:spPr bwMode="auto">
          <a:xfrm>
            <a:off x="2843808" y="4005064"/>
            <a:ext cx="3312368" cy="2558967"/>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wheel(4)">
                                      <p:cBhvr>
                                        <p:cTn id="16" dur="2000"/>
                                        <p:tgtEl>
                                          <p:spTgt spid="921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3970318"/>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Questioni la cui istruzione e soluzione </a:t>
            </a:r>
            <a:r>
              <a:rPr lang="it-IT" dirty="0" smtClean="0"/>
              <a:t>richiedono che si passi dal "pensiero intuitivo" al "pensiero critico". </a:t>
            </a:r>
          </a:p>
          <a:p>
            <a:pPr algn="just"/>
            <a:r>
              <a:rPr lang="it-IT" b="1" dirty="0" smtClean="0">
                <a:solidFill>
                  <a:srgbClr val="FF0000"/>
                </a:solidFill>
              </a:rPr>
              <a:t>L'intuizione di determinati diritti e doveri </a:t>
            </a:r>
            <a:r>
              <a:rPr lang="it-IT" dirty="0" smtClean="0"/>
              <a:t>si riferisce a quello che per il maestro di </a:t>
            </a:r>
            <a:r>
              <a:rPr lang="it-IT" dirty="0" err="1" smtClean="0"/>
              <a:t>P.Singer</a:t>
            </a:r>
            <a:r>
              <a:rPr lang="it-IT" dirty="0" smtClean="0"/>
              <a:t>, </a:t>
            </a:r>
            <a:r>
              <a:rPr lang="it-IT" b="1" dirty="0" smtClean="0"/>
              <a:t>R. M. </a:t>
            </a:r>
            <a:r>
              <a:rPr lang="it-IT" b="1" dirty="0" err="1" smtClean="0"/>
              <a:t>Hare</a:t>
            </a:r>
            <a:r>
              <a:rPr lang="it-IT" dirty="0" smtClean="0"/>
              <a:t>, è il livello etico che normalmente guida le nostre scelte. </a:t>
            </a:r>
          </a:p>
          <a:p>
            <a:pPr algn="just"/>
            <a:r>
              <a:rPr lang="it-IT" b="1" dirty="0" smtClean="0">
                <a:solidFill>
                  <a:srgbClr val="FF0000"/>
                </a:solidFill>
              </a:rPr>
              <a:t>Quanto più siamo chiamati a scegliere </a:t>
            </a:r>
            <a:r>
              <a:rPr lang="it-IT" dirty="0" smtClean="0"/>
              <a:t>di fronte a situazioni inedite e complesse tanto più c'è bisogno di passare ad un altro livello di pensiero etico: il livello critico.</a:t>
            </a:r>
          </a:p>
          <a:p>
            <a:pPr algn="just"/>
            <a:r>
              <a:rPr lang="it-IT" b="1" dirty="0" smtClean="0">
                <a:solidFill>
                  <a:srgbClr val="FF0000"/>
                </a:solidFill>
              </a:rPr>
              <a:t>Senz'altro a queste situazioni </a:t>
            </a:r>
            <a:r>
              <a:rPr lang="it-IT" dirty="0" smtClean="0"/>
              <a:t>appartengono alle questioni etiche sollevate dal progresso biomedico. Sono questioni che, secondo P. Singer, dimostrano l'inconsistenza e l'assurdità delle tesi sostenute dall'''etica tradizionale", quelle che globalmente P. Singer chiama "etica della sacralità della vita umana". </a:t>
            </a:r>
          </a:p>
          <a:p>
            <a:pPr algn="just"/>
            <a:r>
              <a:rPr lang="it-IT" b="1" dirty="0" smtClean="0">
                <a:solidFill>
                  <a:srgbClr val="FF0000"/>
                </a:solidFill>
              </a:rPr>
              <a:t>La proposta critica elaborata da P. Singer</a:t>
            </a:r>
            <a:r>
              <a:rPr lang="it-IT" dirty="0" smtClean="0"/>
              <a:t>, a partire da </a:t>
            </a:r>
            <a:r>
              <a:rPr lang="it-IT" b="1" i="1" dirty="0" err="1" smtClean="0"/>
              <a:t>Practical</a:t>
            </a:r>
            <a:r>
              <a:rPr lang="it-IT" b="1" i="1" dirty="0" smtClean="0"/>
              <a:t> </a:t>
            </a:r>
            <a:r>
              <a:rPr lang="it-IT" b="1" i="1" dirty="0" err="1" smtClean="0"/>
              <a:t>Ethics</a:t>
            </a:r>
            <a:r>
              <a:rPr lang="it-IT" i="1" dirty="0" smtClean="0"/>
              <a:t> </a:t>
            </a:r>
            <a:r>
              <a:rPr lang="it-IT" dirty="0" smtClean="0"/>
              <a:t>(1979) fino a </a:t>
            </a:r>
            <a:r>
              <a:rPr lang="it-IT" b="1" i="1" dirty="0" err="1" smtClean="0"/>
              <a:t>Rethinking</a:t>
            </a:r>
            <a:r>
              <a:rPr lang="it-IT" b="1" i="1" dirty="0" smtClean="0"/>
              <a:t> life and </a:t>
            </a:r>
            <a:r>
              <a:rPr lang="it-IT" b="1" i="1" dirty="0" err="1" smtClean="0"/>
              <a:t>death</a:t>
            </a:r>
            <a:r>
              <a:rPr lang="it-IT" i="1" dirty="0" smtClean="0"/>
              <a:t> </a:t>
            </a:r>
            <a:r>
              <a:rPr lang="it-IT" dirty="0" smtClean="0"/>
              <a:t>(1994), intende programmaticamente "rimpiazzare la vecchia etica" con una particolare versione dell'utilitarismo della preferenza centrata sul principio dell'uguale considerazione degli interessi di tutti gli esseri viventi senzienti.</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16</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Dal pensiero intuitivo al pensiero critico</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1000"/>
                                        <p:tgtEl>
                                          <p:spTgt spid="4">
                                            <p:txEl>
                                              <p:pRg st="4" end="4"/>
                                            </p:txEl>
                                          </p:spTgt>
                                        </p:tgtEl>
                                      </p:cBhvr>
                                    </p:animEffect>
                                    <p:anim calcmode="lin" valueType="num">
                                      <p:cBhvr>
                                        <p:cTn id="4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6264696" cy="480131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Singer sostiene che tali criteri funzionali </a:t>
            </a:r>
            <a:r>
              <a:rPr lang="it-IT" dirty="0" smtClean="0"/>
              <a:t>alla capacità di contrattare sono inevitabilmente fonte di discriminazione. </a:t>
            </a:r>
          </a:p>
          <a:p>
            <a:pPr algn="just"/>
            <a:r>
              <a:rPr lang="it-IT" b="1" dirty="0" smtClean="0">
                <a:solidFill>
                  <a:srgbClr val="FF0000"/>
                </a:solidFill>
              </a:rPr>
              <a:t>Il criterio </a:t>
            </a:r>
            <a:r>
              <a:rPr lang="it-IT" dirty="0" smtClean="0"/>
              <a:t>che può evitare ogni discriminazione è per Singer unicamente l'uguale considerazione di tutti gli esseri viventi senzienti, tutti quegli esseri viventi capaci di provare piacere e sentire dolore. </a:t>
            </a:r>
          </a:p>
          <a:p>
            <a:pPr algn="just"/>
            <a:r>
              <a:rPr lang="it-IT" b="1" dirty="0" smtClean="0">
                <a:solidFill>
                  <a:srgbClr val="FF0000"/>
                </a:solidFill>
              </a:rPr>
              <a:t>L'argomento forte </a:t>
            </a:r>
            <a:r>
              <a:rPr lang="it-IT" dirty="0" smtClean="0"/>
              <a:t>che per lui dovrebbe legittimare la capacità di sentire dolore come criterio per valutare gli interessi da massimizzare è "l'argomento dei casi marginali”. </a:t>
            </a:r>
          </a:p>
          <a:p>
            <a:pPr algn="just"/>
            <a:r>
              <a:rPr lang="it-IT" b="1" dirty="0" smtClean="0">
                <a:solidFill>
                  <a:srgbClr val="FF0000"/>
                </a:solidFill>
              </a:rPr>
              <a:t>Se invece di adottare il criterio della sofferenza</a:t>
            </a:r>
            <a:r>
              <a:rPr lang="it-IT" dirty="0" smtClean="0"/>
              <a:t>, adottiamo, come fa il contrattualismo, il criterio della responsabilità, della reciprocità e della coscienza, dovremmo escludere dalla comunità morale gli animali non umani, ma contemporaneamente dovremmo escludere tutti gli esseri umani che, per un motivo o per un altro sono sprovvisti della capacità di ragionare: feti, esseri umani mentalmente ritardati o pazienti ridotti allo stato vegetativo, e naturalmente, gli embrioni umani.</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17</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Uguale considerazione di tutti gli esseri viventi senzienti</a:t>
            </a:r>
            <a:endParaRPr lang="it-IT" sz="2400" b="1" dirty="0">
              <a:solidFill>
                <a:srgbClr val="0070C0"/>
              </a:solidFill>
            </a:endParaRPr>
          </a:p>
        </p:txBody>
      </p:sp>
      <p:pic>
        <p:nvPicPr>
          <p:cNvPr id="1026" name="Picture 2" descr="C:\Users\Master\Desktop\Immagine1.jpg"/>
          <p:cNvPicPr>
            <a:picLocks noChangeAspect="1" noChangeArrowheads="1"/>
          </p:cNvPicPr>
          <p:nvPr/>
        </p:nvPicPr>
        <p:blipFill>
          <a:blip r:embed="rId2" cstate="print"/>
          <a:srcRect/>
          <a:stretch>
            <a:fillRect/>
          </a:stretch>
        </p:blipFill>
        <p:spPr bwMode="auto">
          <a:xfrm>
            <a:off x="6804248" y="2348880"/>
            <a:ext cx="2160240" cy="292384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wheel(4)">
                                      <p:cBhvr>
                                        <p:cTn id="16" dur="2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1000"/>
                                        <p:tgtEl>
                                          <p:spTgt spid="4">
                                            <p:txEl>
                                              <p:pRg st="3" end="3"/>
                                            </p:txEl>
                                          </p:spTgt>
                                        </p:tgtEl>
                                      </p:cBhvr>
                                    </p:animEffect>
                                    <p:anim calcmode="lin" valueType="num">
                                      <p:cBhvr>
                                        <p:cTn id="4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412776"/>
            <a:ext cx="8352928" cy="5078313"/>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L'approdo</a:t>
            </a:r>
            <a:r>
              <a:rPr lang="it-IT" dirty="0" smtClean="0"/>
              <a:t> cui giunge la proposta "non discriminante" di Singer è a questo punto evidente: il cerchio morale si allarga fino a includere tutti gli animali in grado di soffrire, lasciando fuori tuttavia, tutti gli esseri umani che </a:t>
            </a:r>
            <a:r>
              <a:rPr lang="it-IT" i="1" dirty="0" smtClean="0"/>
              <a:t>ancora </a:t>
            </a:r>
            <a:r>
              <a:rPr lang="it-IT" dirty="0" smtClean="0"/>
              <a:t>non soffrono, non </a:t>
            </a:r>
            <a:r>
              <a:rPr lang="it-IT" i="1" dirty="0" smtClean="0"/>
              <a:t>possono </a:t>
            </a:r>
            <a:r>
              <a:rPr lang="it-IT" dirty="0" smtClean="0"/>
              <a:t>soffrire, non possono </a:t>
            </a:r>
            <a:r>
              <a:rPr lang="it-IT" i="1" dirty="0" smtClean="0"/>
              <a:t>più </a:t>
            </a:r>
            <a:r>
              <a:rPr lang="it-IT" dirty="0" smtClean="0"/>
              <a:t>soffrire. </a:t>
            </a:r>
          </a:p>
          <a:p>
            <a:pPr algn="just"/>
            <a:r>
              <a:rPr lang="it-IT" b="1" dirty="0" smtClean="0">
                <a:solidFill>
                  <a:srgbClr val="FF0000"/>
                </a:solidFill>
              </a:rPr>
              <a:t>«La mia tesi - afferma Singer </a:t>
            </a:r>
            <a:r>
              <a:rPr lang="it-IT" dirty="0" smtClean="0"/>
              <a:t>- è che venga accordato alla vita di un feto valore non più grande di quello della vita di un animale non-umano ad un livello simile di capacità di sentire». </a:t>
            </a:r>
          </a:p>
          <a:p>
            <a:pPr algn="just"/>
            <a:r>
              <a:rPr lang="it-IT" b="1" dirty="0" smtClean="0">
                <a:solidFill>
                  <a:srgbClr val="FF0000"/>
                </a:solidFill>
              </a:rPr>
              <a:t>Ma c'è di più </a:t>
            </a:r>
            <a:r>
              <a:rPr lang="it-IT" dirty="0" smtClean="0"/>
              <a:t>(sconcertante) perché in questa prospettiva il cerchio dell'etica non solo lascia fuori gli esseri umani incapaci di soffrire ma anche tutti quelli che sono </a:t>
            </a:r>
            <a:r>
              <a:rPr lang="it-IT" i="1" dirty="0" smtClean="0"/>
              <a:t>solo </a:t>
            </a:r>
            <a:r>
              <a:rPr lang="it-IT" dirty="0" smtClean="0"/>
              <a:t>capaci di soffrire. Lasciarli vivere sarebbe un comportamento irresponsabile: è il comportamento giustificato dalla vecchia etica, quella basata sulla sacralità della vita. </a:t>
            </a:r>
          </a:p>
          <a:p>
            <a:pPr algn="just"/>
            <a:r>
              <a:rPr lang="it-IT" b="1" dirty="0" smtClean="0">
                <a:solidFill>
                  <a:srgbClr val="FF0000"/>
                </a:solidFill>
              </a:rPr>
              <a:t>«Quando la vita di un bambino </a:t>
            </a:r>
            <a:r>
              <a:rPr lang="it-IT" dirty="0" smtClean="0"/>
              <a:t>sarà così penosa da non valere la pena di essere vissuta, se non ci sono ragioni estrinseche per tenerlo in vita, come i sentimenti dei genitori, è meglio ucciderlo. Uccidere un neonato con spina bifida non è moralmente equivalente ad uccidere una persona». Si intravede la nuova etica della qualità della vita che, costruita su calcoli misurabili pubblicamente dovrebbe superare l'assurdità cui porterebbe l'etica della sacralità della vita.</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18</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La nuova etica della qualità della vita</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2862322"/>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Se ne intravedono due </a:t>
            </a:r>
            <a:r>
              <a:rPr lang="it-IT" dirty="0" smtClean="0"/>
              <a:t>con esiti chiaramente contraddittori con le istanze stesse da cui aveva preso spunto il pensiero critico di Singer: </a:t>
            </a:r>
          </a:p>
          <a:p>
            <a:pPr marL="342900" indent="-342900" algn="just">
              <a:buAutoNum type="arabicPeriod"/>
            </a:pPr>
            <a:r>
              <a:rPr lang="it-IT" b="1" dirty="0" smtClean="0">
                <a:solidFill>
                  <a:srgbClr val="FF0000"/>
                </a:solidFill>
              </a:rPr>
              <a:t>Come è possibile </a:t>
            </a:r>
            <a:r>
              <a:rPr lang="it-IT" dirty="0" smtClean="0"/>
              <a:t>che, partito con l'intenzione di allargare il cerchio della comunità morale degli esseri umani agli animali non umani, Singer finisca con l'escludere tutti quegli esseri umani che per difetto di nascita o malattia, non riescono a soddisfare le caratteristiche "forti" della loro specie?;</a:t>
            </a:r>
          </a:p>
          <a:p>
            <a:pPr marL="342900" indent="-342900" algn="just">
              <a:buAutoNum type="arabicPeriod"/>
            </a:pPr>
            <a:r>
              <a:rPr lang="it-IT" b="1" dirty="0" smtClean="0">
                <a:solidFill>
                  <a:srgbClr val="FF0000"/>
                </a:solidFill>
              </a:rPr>
              <a:t>Come è possibile </a:t>
            </a:r>
            <a:r>
              <a:rPr lang="it-IT" dirty="0" smtClean="0"/>
              <a:t>che, partito con l'intenzione di impostare una valutazione che fosse la più imparziale possibile, Singer arrivi a legittimare un criterio qual è la "qualità della vita" che, determinata da un punto di vista esterno, è destinata a produrre inevitabili discriminazioni?</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19</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Limiti della proposta di Singer</a:t>
            </a:r>
            <a:endParaRPr lang="it-IT" sz="2400" b="1" dirty="0">
              <a:solidFill>
                <a:srgbClr val="0070C0"/>
              </a:solidFill>
            </a:endParaRPr>
          </a:p>
        </p:txBody>
      </p:sp>
      <p:pic>
        <p:nvPicPr>
          <p:cNvPr id="11266" name="Picture 2" descr="C:\Users\Master\Desktop\Principi\p6.jpg"/>
          <p:cNvPicPr>
            <a:picLocks noChangeAspect="1" noChangeArrowheads="1"/>
          </p:cNvPicPr>
          <p:nvPr/>
        </p:nvPicPr>
        <p:blipFill>
          <a:blip r:embed="rId2" cstate="print"/>
          <a:srcRect/>
          <a:stretch>
            <a:fillRect/>
          </a:stretch>
        </p:blipFill>
        <p:spPr bwMode="auto">
          <a:xfrm>
            <a:off x="2915816" y="4581128"/>
            <a:ext cx="3024336" cy="201255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1266"/>
                                        </p:tgtEl>
                                        <p:attrNameLst>
                                          <p:attrName>style.visibility</p:attrName>
                                        </p:attrNameLst>
                                      </p:cBhvr>
                                      <p:to>
                                        <p:strVal val="visible"/>
                                      </p:to>
                                    </p:set>
                                    <p:animEffect transition="in" filter="wheel(4)">
                                      <p:cBhvr>
                                        <p:cTn id="16" dur="2000"/>
                                        <p:tgtEl>
                                          <p:spTgt spid="1126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1477328"/>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 prima significativa testimonianza </a:t>
            </a:r>
            <a:r>
              <a:rPr lang="it-IT" dirty="0" smtClean="0"/>
              <a:t>a riguardo è costituita dal "</a:t>
            </a:r>
            <a:r>
              <a:rPr lang="it-IT" b="1" dirty="0" err="1" smtClean="0"/>
              <a:t>Belmont</a:t>
            </a:r>
            <a:r>
              <a:rPr lang="it-IT" b="1" dirty="0" smtClean="0"/>
              <a:t> Report</a:t>
            </a:r>
            <a:r>
              <a:rPr lang="it-IT" dirty="0" smtClean="0"/>
              <a:t>", il rapporto conclusivo dei lavori del primo Comitato di Bioetica, la </a:t>
            </a:r>
            <a:r>
              <a:rPr lang="it-IT" b="1" i="1" dirty="0" smtClean="0"/>
              <a:t>National </a:t>
            </a:r>
            <a:r>
              <a:rPr lang="it-IT" b="1" i="1" dirty="0" err="1" smtClean="0"/>
              <a:t>Commission</a:t>
            </a:r>
            <a:r>
              <a:rPr lang="it-IT" b="1" i="1" dirty="0" smtClean="0"/>
              <a:t> </a:t>
            </a:r>
            <a:r>
              <a:rPr lang="it-IT" b="1" i="1" dirty="0" err="1" smtClean="0"/>
              <a:t>for</a:t>
            </a:r>
            <a:r>
              <a:rPr lang="it-IT" b="1" i="1" dirty="0" smtClean="0"/>
              <a:t> the </a:t>
            </a:r>
            <a:r>
              <a:rPr lang="it-IT" b="1" i="1" dirty="0" err="1" smtClean="0"/>
              <a:t>protection</a:t>
            </a:r>
            <a:r>
              <a:rPr lang="it-IT" b="1" i="1" dirty="0" smtClean="0"/>
              <a:t> </a:t>
            </a:r>
            <a:r>
              <a:rPr lang="it-IT" b="1" i="1" dirty="0" err="1" smtClean="0"/>
              <a:t>of</a:t>
            </a:r>
            <a:r>
              <a:rPr lang="it-IT" b="1" i="1" dirty="0" smtClean="0"/>
              <a:t> </a:t>
            </a:r>
            <a:r>
              <a:rPr lang="it-IT" b="1" i="1" dirty="0" err="1" smtClean="0"/>
              <a:t>human</a:t>
            </a:r>
            <a:r>
              <a:rPr lang="it-IT" b="1" i="1" dirty="0" smtClean="0"/>
              <a:t> </a:t>
            </a:r>
            <a:r>
              <a:rPr lang="it-IT" b="1" i="1" dirty="0" err="1" smtClean="0"/>
              <a:t>subjects</a:t>
            </a:r>
            <a:r>
              <a:rPr lang="it-IT" b="1" i="1" dirty="0" smtClean="0"/>
              <a:t> on </a:t>
            </a:r>
            <a:r>
              <a:rPr lang="it-IT" b="1" i="1" dirty="0" err="1" smtClean="0"/>
              <a:t>biomedical</a:t>
            </a:r>
            <a:r>
              <a:rPr lang="it-IT" b="1" i="1" dirty="0" smtClean="0"/>
              <a:t> and </a:t>
            </a:r>
            <a:r>
              <a:rPr lang="it-IT" b="1" i="1" dirty="0" err="1" smtClean="0"/>
              <a:t>behavioural</a:t>
            </a:r>
            <a:r>
              <a:rPr lang="it-IT" b="1" i="1" dirty="0" smtClean="0"/>
              <a:t> </a:t>
            </a:r>
            <a:r>
              <a:rPr lang="it-IT" b="1" i="1" dirty="0" err="1" smtClean="0"/>
              <a:t>research</a:t>
            </a:r>
            <a:r>
              <a:rPr lang="it-IT" i="1" dirty="0" smtClean="0"/>
              <a:t> </a:t>
            </a:r>
            <a:r>
              <a:rPr lang="it-IT" dirty="0" smtClean="0"/>
              <a:t>che, istituita negli Stati Uniti dal Presidente Carter con il mandato di fissare i principi etici di base nella sperimentazione su soggetti umani, lavorò tra il 1974 e il 1978.</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a:t>
            </a:fld>
            <a:endParaRPr lang="it-IT"/>
          </a:p>
        </p:txBody>
      </p:sp>
      <p:sp>
        <p:nvSpPr>
          <p:cNvPr id="9" name="CasellaDiTesto 8"/>
          <p:cNvSpPr txBox="1"/>
          <p:nvPr/>
        </p:nvSpPr>
        <p:spPr>
          <a:xfrm>
            <a:off x="1547664" y="980728"/>
            <a:ext cx="6408712" cy="461665"/>
          </a:xfrm>
          <a:prstGeom prst="rect">
            <a:avLst/>
          </a:prstGeom>
          <a:noFill/>
        </p:spPr>
        <p:txBody>
          <a:bodyPr wrap="square" rtlCol="0">
            <a:spAutoFit/>
          </a:bodyPr>
          <a:lstStyle/>
          <a:p>
            <a:pPr algn="ctr"/>
            <a:r>
              <a:rPr lang="it-IT" sz="2400" b="1" dirty="0" smtClean="0">
                <a:solidFill>
                  <a:srgbClr val="0070C0"/>
                </a:solidFill>
              </a:rPr>
              <a:t>I “principi di base”</a:t>
            </a:r>
            <a:endParaRPr lang="it-IT" sz="2400" b="1" dirty="0">
              <a:solidFill>
                <a:srgbClr val="0070C0"/>
              </a:solidFill>
            </a:endParaRPr>
          </a:p>
        </p:txBody>
      </p:sp>
      <p:pic>
        <p:nvPicPr>
          <p:cNvPr id="1026" name="Picture 2" descr="C:\Users\Master\Desktop\Principi\p17.jpg"/>
          <p:cNvPicPr>
            <a:picLocks noChangeAspect="1" noChangeArrowheads="1"/>
          </p:cNvPicPr>
          <p:nvPr/>
        </p:nvPicPr>
        <p:blipFill>
          <a:blip r:embed="rId2" cstate="print"/>
          <a:srcRect/>
          <a:stretch>
            <a:fillRect/>
          </a:stretch>
        </p:blipFill>
        <p:spPr bwMode="auto">
          <a:xfrm>
            <a:off x="2843808" y="3212976"/>
            <a:ext cx="3456384" cy="341050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wheel(4)">
                                      <p:cBhvr>
                                        <p:cTn id="16" dur="2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480131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T. Engelhardt </a:t>
            </a:r>
            <a:r>
              <a:rPr lang="it-IT" dirty="0" smtClean="0"/>
              <a:t>manifesta il suo totale scetticismo nei confronti della possibilità di risolvere razionalmente le controversie bioetiche. In questo il campo della bioetica esemplifica in maniera paradigmatica il "progetto fallito" della modernità. </a:t>
            </a:r>
          </a:p>
          <a:p>
            <a:pPr algn="just"/>
            <a:r>
              <a:rPr lang="it-IT" b="1" dirty="0" smtClean="0">
                <a:solidFill>
                  <a:srgbClr val="FF0000"/>
                </a:solidFill>
              </a:rPr>
              <a:t>E' proprio la natura </a:t>
            </a:r>
            <a:r>
              <a:rPr lang="it-IT" dirty="0" smtClean="0"/>
              <a:t>irrimediabilmente controversa delle questioni bioetiche a determinare "</a:t>
            </a:r>
            <a:r>
              <a:rPr lang="it-IT" b="1" dirty="0" smtClean="0"/>
              <a:t>la centralità del principio dell'autonomia come consenso</a:t>
            </a:r>
            <a:r>
              <a:rPr lang="it-IT" dirty="0" smtClean="0"/>
              <a:t>". Nell'attuale società post-moderna, sempre più formata da "</a:t>
            </a:r>
            <a:r>
              <a:rPr lang="it-IT" b="1" dirty="0" smtClean="0"/>
              <a:t>stranieri morali</a:t>
            </a:r>
            <a:r>
              <a:rPr lang="it-IT" dirty="0" smtClean="0"/>
              <a:t>", la strategia di soluzione di conflitti etici, compresi quelli che nascono nel campo della biomedicina non può che essere affidata a quella che per Engelhardt è l'unica componente che è possibile salvare del "</a:t>
            </a:r>
            <a:r>
              <a:rPr lang="it-IT" b="1" dirty="0" smtClean="0"/>
              <a:t>sogno illuministico</a:t>
            </a:r>
            <a:r>
              <a:rPr lang="it-IT" dirty="0" smtClean="0"/>
              <a:t>" di una autorità morale comune: il consenso delle persone, gli agenti morali in senso stretto. </a:t>
            </a:r>
          </a:p>
          <a:p>
            <a:pPr algn="just"/>
            <a:r>
              <a:rPr lang="it-IT" b="1" dirty="0" smtClean="0">
                <a:solidFill>
                  <a:srgbClr val="FF0000"/>
                </a:solidFill>
              </a:rPr>
              <a:t>E' la tesi </a:t>
            </a:r>
            <a:r>
              <a:rPr lang="it-IT" dirty="0" smtClean="0"/>
              <a:t>che a partire dalla prima edizione di </a:t>
            </a:r>
            <a:r>
              <a:rPr lang="it-IT" b="1" i="1" dirty="0" err="1" smtClean="0"/>
              <a:t>Foundation</a:t>
            </a:r>
            <a:r>
              <a:rPr lang="it-IT" b="1" i="1" dirty="0" smtClean="0"/>
              <a:t> </a:t>
            </a:r>
            <a:r>
              <a:rPr lang="it-IT" b="1" i="1" dirty="0" err="1" smtClean="0"/>
              <a:t>of</a:t>
            </a:r>
            <a:r>
              <a:rPr lang="it-IT" b="1" i="1" dirty="0" smtClean="0"/>
              <a:t> </a:t>
            </a:r>
            <a:r>
              <a:rPr lang="it-IT" b="1" i="1" dirty="0" err="1" smtClean="0"/>
              <a:t>bioethics</a:t>
            </a:r>
            <a:r>
              <a:rPr lang="it-IT" i="1" dirty="0" smtClean="0"/>
              <a:t>, </a:t>
            </a:r>
            <a:r>
              <a:rPr lang="it-IT" dirty="0" smtClean="0"/>
              <a:t>(1986) Engelhardt sostiene in termini sempre più drastici. «</a:t>
            </a:r>
            <a:r>
              <a:rPr lang="it-IT" b="1" dirty="0" smtClean="0"/>
              <a:t>L'idea è semplice: se non tutti odono la divinità e se non c'è una visione della razionalità morale accettata da tutti, allora l'autorità morale può discendere soltanto dalle persone</a:t>
            </a:r>
            <a:r>
              <a:rPr lang="it-IT" dirty="0" smtClean="0"/>
              <a:t>», aggiungendo molto esplicitamente che: «</a:t>
            </a:r>
            <a:r>
              <a:rPr lang="it-IT" b="1" dirty="0" smtClean="0"/>
              <a:t>Le persone così diventano centrali non per la dignità o per il loro valore, ma perché esse possono decidere di collaborare o di ritirare il proprio consenso isolandosi in sfere di privatezza morale</a:t>
            </a:r>
            <a:r>
              <a:rPr lang="it-IT" dirty="0" smtClean="0"/>
              <a:t>». </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20</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La versione libertaria</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3693319"/>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Se l'autorità morale </a:t>
            </a:r>
            <a:r>
              <a:rPr lang="it-IT" dirty="0" smtClean="0"/>
              <a:t>non può venire (più) dalla religione e neanche dalla ragione, se non si vuole ricorrere alla forza, l'unica fonte di autorità morale che rimane è l'accordo.</a:t>
            </a:r>
          </a:p>
          <a:p>
            <a:pPr algn="just"/>
            <a:r>
              <a:rPr lang="it-IT" b="1" dirty="0" smtClean="0">
                <a:solidFill>
                  <a:srgbClr val="FF0000"/>
                </a:solidFill>
              </a:rPr>
              <a:t>In questa prospettiva</a:t>
            </a:r>
            <a:r>
              <a:rPr lang="it-IT" dirty="0" smtClean="0"/>
              <a:t>, quella appunto dell'accordo tra "</a:t>
            </a:r>
            <a:r>
              <a:rPr lang="it-IT" b="1" dirty="0" smtClean="0"/>
              <a:t>stranieri morali</a:t>
            </a:r>
            <a:r>
              <a:rPr lang="it-IT" dirty="0" smtClean="0"/>
              <a:t>", risulta chiarita la particolare concezione che Engelhardt ha del principio di autonomia. </a:t>
            </a:r>
          </a:p>
          <a:p>
            <a:pPr algn="just"/>
            <a:r>
              <a:rPr lang="it-IT" b="1" dirty="0" smtClean="0">
                <a:solidFill>
                  <a:srgbClr val="FF0000"/>
                </a:solidFill>
              </a:rPr>
              <a:t>Una concezione "politica" più che "morale" </a:t>
            </a:r>
            <a:r>
              <a:rPr lang="it-IT" dirty="0" smtClean="0"/>
              <a:t>in senso stretto, intendendo per autonomia morale, com'è da </a:t>
            </a:r>
            <a:r>
              <a:rPr lang="it-IT" dirty="0" err="1" smtClean="0"/>
              <a:t>Kant</a:t>
            </a:r>
            <a:r>
              <a:rPr lang="it-IT" dirty="0" smtClean="0"/>
              <a:t> in poi, la libertà di agire secondo la legge morale. In questa concezione morale, l'autonomia del soggetto è determinata in rapporto alla "sua" </a:t>
            </a:r>
            <a:r>
              <a:rPr lang="it-IT" dirty="0" smtClean="0"/>
              <a:t>azione.</a:t>
            </a:r>
          </a:p>
          <a:p>
            <a:pPr algn="just"/>
            <a:r>
              <a:rPr lang="it-IT" b="1" dirty="0" smtClean="0">
                <a:solidFill>
                  <a:srgbClr val="FF0000"/>
                </a:solidFill>
              </a:rPr>
              <a:t>Nella </a:t>
            </a:r>
            <a:r>
              <a:rPr lang="it-IT" b="1" dirty="0" smtClean="0">
                <a:solidFill>
                  <a:srgbClr val="FF0000"/>
                </a:solidFill>
              </a:rPr>
              <a:t>concezione politica </a:t>
            </a:r>
            <a:r>
              <a:rPr lang="it-IT" dirty="0" smtClean="0"/>
              <a:t>di Engelhardt l'autonomia del soggetto è determinata invece in rapporto agli altri; l'autonomia </a:t>
            </a:r>
            <a:r>
              <a:rPr lang="it-IT" dirty="0" smtClean="0"/>
              <a:t>di </a:t>
            </a:r>
            <a:r>
              <a:rPr lang="it-IT" dirty="0" smtClean="0"/>
              <a:t>libertà di scegliere senza coercizioni esterne, che quindi sussiste anche qualora le scelte fossero condizionate da desideri e inclinazioni. </a:t>
            </a:r>
          </a:p>
          <a:p>
            <a:pPr algn="just"/>
            <a:r>
              <a:rPr lang="it-IT" b="1" dirty="0" smtClean="0">
                <a:solidFill>
                  <a:srgbClr val="FF0000"/>
                </a:solidFill>
              </a:rPr>
              <a:t>Così intesi, </a:t>
            </a:r>
            <a:r>
              <a:rPr lang="it-IT" dirty="0" smtClean="0"/>
              <a:t>autonomia e accordo arrivano naturalmente a identificare esclusivamente condizioni di fondazione del "giusto", non di fini o beni pubblicamente apprezzabili.</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21</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Una concezione politica più che morale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1000"/>
                                        <p:tgtEl>
                                          <p:spTgt spid="4">
                                            <p:txEl>
                                              <p:pRg st="4" end="4"/>
                                            </p:txEl>
                                          </p:spTgt>
                                        </p:tgtEl>
                                      </p:cBhvr>
                                    </p:animEffect>
                                    <p:anim calcmode="lin" valueType="num">
                                      <p:cBhvr>
                                        <p:cTn id="4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480131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Due particolari assunti </a:t>
            </a:r>
            <a:r>
              <a:rPr lang="it-IT" dirty="0" smtClean="0"/>
              <a:t>entrano a questo punto a precisare l'approccio bioetico di Engelhardt: </a:t>
            </a:r>
          </a:p>
          <a:p>
            <a:pPr algn="just"/>
            <a:r>
              <a:rPr lang="it-IT" b="1" dirty="0" smtClean="0">
                <a:solidFill>
                  <a:srgbClr val="FF0000"/>
                </a:solidFill>
              </a:rPr>
              <a:t>1.  la netta distinzione tra persone e esseri umani</a:t>
            </a:r>
            <a:r>
              <a:rPr lang="it-IT" dirty="0" smtClean="0"/>
              <a:t>;</a:t>
            </a:r>
          </a:p>
          <a:p>
            <a:pPr algn="just"/>
            <a:r>
              <a:rPr lang="it-IT" b="1" dirty="0" smtClean="0">
                <a:solidFill>
                  <a:srgbClr val="FF0000"/>
                </a:solidFill>
              </a:rPr>
              <a:t>2.</a:t>
            </a:r>
            <a:r>
              <a:rPr lang="it-IT" b="1" i="1" dirty="0" smtClean="0">
                <a:solidFill>
                  <a:srgbClr val="FF0000"/>
                </a:solidFill>
              </a:rPr>
              <a:t> </a:t>
            </a:r>
            <a:r>
              <a:rPr lang="it-IT" b="1" dirty="0" smtClean="0">
                <a:solidFill>
                  <a:srgbClr val="FF0000"/>
                </a:solidFill>
              </a:rPr>
              <a:t>il radicale </a:t>
            </a:r>
            <a:r>
              <a:rPr lang="it-IT" b="1" dirty="0" err="1" smtClean="0">
                <a:solidFill>
                  <a:srgbClr val="FF0000"/>
                </a:solidFill>
              </a:rPr>
              <a:t>proceduralismo</a:t>
            </a:r>
            <a:r>
              <a:rPr lang="it-IT" b="1" dirty="0" smtClean="0">
                <a:solidFill>
                  <a:srgbClr val="FF0000"/>
                </a:solidFill>
              </a:rPr>
              <a:t> </a:t>
            </a:r>
            <a:r>
              <a:rPr lang="it-IT" dirty="0" smtClean="0"/>
              <a:t>con l'altrettanto netta distinzione tra etica personale e etica pubblica. </a:t>
            </a:r>
          </a:p>
          <a:p>
            <a:pPr algn="just"/>
            <a:r>
              <a:rPr lang="it-IT" b="1" dirty="0" smtClean="0">
                <a:solidFill>
                  <a:srgbClr val="FF0000"/>
                </a:solidFill>
              </a:rPr>
              <a:t>Quanto, al primo di questi assunti, </a:t>
            </a:r>
            <a:r>
              <a:rPr lang="it-IT" dirty="0" smtClean="0"/>
              <a:t>quello cioè che si riferisce ai criteri per determinare il soggetto morale, e quindi la fonte dell'autorità morale, l'approccio </a:t>
            </a:r>
            <a:r>
              <a:rPr lang="it-IT" dirty="0" err="1" smtClean="0"/>
              <a:t>contrattualistico</a:t>
            </a:r>
            <a:r>
              <a:rPr lang="it-IT" dirty="0" smtClean="0"/>
              <a:t> di Engelhardt rifiuta il criterio biologico come criterio di inclusione nella comunità morale, attribuendo lo statuto di soggetto morale solo agli individui in grado di partecipare responsabilmente alla collaborazione sociale. </a:t>
            </a:r>
          </a:p>
          <a:p>
            <a:pPr algn="just"/>
            <a:r>
              <a:rPr lang="it-IT" b="1" dirty="0" smtClean="0">
                <a:solidFill>
                  <a:srgbClr val="FF0000"/>
                </a:solidFill>
              </a:rPr>
              <a:t>Ad essi va attribuito </a:t>
            </a:r>
            <a:r>
              <a:rPr lang="it-IT" dirty="0" smtClean="0"/>
              <a:t>propriamente e pienamente il connotato di persona. In termini espliciti e perentori </a:t>
            </a:r>
            <a:r>
              <a:rPr lang="it-IT" b="1" dirty="0" smtClean="0"/>
              <a:t>Engelhardt sostiene che non tutti gli esseri umani sono persone; non tutti gli esseri umani sono autocoscienti e razionali. </a:t>
            </a:r>
          </a:p>
          <a:p>
            <a:pPr algn="just"/>
            <a:r>
              <a:rPr lang="it-IT" b="1" dirty="0" smtClean="0">
                <a:solidFill>
                  <a:srgbClr val="FF0000"/>
                </a:solidFill>
              </a:rPr>
              <a:t>I feti, i neonati, i ritardati mentali gravi </a:t>
            </a:r>
            <a:r>
              <a:rPr lang="it-IT" dirty="0" smtClean="0"/>
              <a:t>e coloro che sono in coma senza speranza costituiscono </a:t>
            </a:r>
            <a:r>
              <a:rPr lang="it-IT" b="1" dirty="0" smtClean="0"/>
              <a:t>esempi di non-persone umane</a:t>
            </a:r>
            <a:r>
              <a:rPr lang="it-IT" dirty="0" smtClean="0"/>
              <a:t>. </a:t>
            </a:r>
          </a:p>
          <a:p>
            <a:pPr algn="just"/>
            <a:r>
              <a:rPr lang="it-IT" b="1" dirty="0" smtClean="0">
                <a:solidFill>
                  <a:srgbClr val="FF0000"/>
                </a:solidFill>
              </a:rPr>
              <a:t>Tali entità sono membri della specie umana</a:t>
            </a:r>
            <a:r>
              <a:rPr lang="it-IT" dirty="0" smtClean="0"/>
              <a:t>, non sono persone e perciò non sono partecipanti primari dell'impresa morale. </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22</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Netta distinzione tra persona ed essere umano</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1000"/>
                                        <p:tgtEl>
                                          <p:spTgt spid="4">
                                            <p:txEl>
                                              <p:pRg st="4" end="4"/>
                                            </p:txEl>
                                          </p:spTgt>
                                        </p:tgtEl>
                                      </p:cBhvr>
                                    </p:animEffect>
                                    <p:anim calcmode="lin" valueType="num">
                                      <p:cBhvr>
                                        <p:cTn id="4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Effect transition="in" filter="fade">
                                      <p:cBhvr>
                                        <p:cTn id="51" dur="1000"/>
                                        <p:tgtEl>
                                          <p:spTgt spid="4">
                                            <p:txEl>
                                              <p:pRg st="5" end="5"/>
                                            </p:txEl>
                                          </p:spTgt>
                                        </p:tgtEl>
                                      </p:cBhvr>
                                    </p:animEffect>
                                    <p:anim calcmode="lin" valueType="num">
                                      <p:cBhvr>
                                        <p:cTn id="5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4">
                                            <p:txEl>
                                              <p:pRg st="6" end="6"/>
                                            </p:txEl>
                                          </p:spTgt>
                                        </p:tgtEl>
                                        <p:attrNameLst>
                                          <p:attrName>style.visibility</p:attrName>
                                        </p:attrNameLst>
                                      </p:cBhvr>
                                      <p:to>
                                        <p:strVal val="visible"/>
                                      </p:to>
                                    </p:set>
                                    <p:animEffect transition="in" filter="fade">
                                      <p:cBhvr>
                                        <p:cTn id="58" dur="1000"/>
                                        <p:tgtEl>
                                          <p:spTgt spid="4">
                                            <p:txEl>
                                              <p:pRg st="6" end="6"/>
                                            </p:txEl>
                                          </p:spTgt>
                                        </p:tgtEl>
                                      </p:cBhvr>
                                    </p:animEffect>
                                    <p:anim calcmode="lin" valueType="num">
                                      <p:cBhvr>
                                        <p:cTn id="5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4524315"/>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Se il primo assunto </a:t>
            </a:r>
            <a:r>
              <a:rPr lang="it-IT" dirty="0" smtClean="0"/>
              <a:t>si riferisce ai criteri per determinare i </a:t>
            </a:r>
            <a:r>
              <a:rPr lang="it-IT" b="1" i="1" dirty="0" smtClean="0"/>
              <a:t>soggetti</a:t>
            </a:r>
            <a:r>
              <a:rPr lang="it-IT" i="1" dirty="0" smtClean="0"/>
              <a:t> </a:t>
            </a:r>
            <a:r>
              <a:rPr lang="it-IT" dirty="0" smtClean="0"/>
              <a:t>dell'accordo, il secondo si riferisce ai criteri per determinarne </a:t>
            </a:r>
            <a:r>
              <a:rPr lang="it-IT" b="1" i="1" dirty="0" smtClean="0"/>
              <a:t>l'oggetto</a:t>
            </a:r>
            <a:r>
              <a:rPr lang="it-IT" i="1" dirty="0" smtClean="0"/>
              <a:t>. </a:t>
            </a:r>
          </a:p>
          <a:p>
            <a:pPr algn="just"/>
            <a:r>
              <a:rPr lang="it-IT" b="1" dirty="0" smtClean="0">
                <a:solidFill>
                  <a:srgbClr val="FF0000"/>
                </a:solidFill>
              </a:rPr>
              <a:t>Se sia più responsabile continuare la gravidanza</a:t>
            </a:r>
            <a:r>
              <a:rPr lang="it-IT" dirty="0" smtClean="0"/>
              <a:t>, pur sapendo di aspettare un bambino handicappato, o se sia più responsabile decidere di abortire; se sia più degno dell'uomo cercare risorse per vivere</a:t>
            </a:r>
            <a:r>
              <a:rPr lang="it-IT" i="1" dirty="0" smtClean="0"/>
              <a:t> </a:t>
            </a:r>
            <a:r>
              <a:rPr lang="it-IT" dirty="0" smtClean="0"/>
              <a:t>anche durante una penosa fase terminale, piuttosto che richiedere di essere aiutato a morire, sono tutte cose al cui riguardo l'etica pubblica non può fare alcuna affermazione. </a:t>
            </a:r>
          </a:p>
          <a:p>
            <a:pPr algn="just"/>
            <a:r>
              <a:rPr lang="it-IT" b="1" dirty="0" smtClean="0">
                <a:solidFill>
                  <a:srgbClr val="FF0000"/>
                </a:solidFill>
              </a:rPr>
              <a:t>Similmente un'etica pubblica </a:t>
            </a:r>
            <a:r>
              <a:rPr lang="it-IT" dirty="0" smtClean="0"/>
              <a:t>non ha al suo interno criteri morali da esibire per consigliare una donna senza figli se è lecito servirsi dell'utero di una madre surrogata perché per nove mesi le porti il figlio concepito col seme del marito. </a:t>
            </a:r>
          </a:p>
          <a:p>
            <a:pPr algn="just"/>
            <a:r>
              <a:rPr lang="it-IT" b="1" dirty="0" smtClean="0">
                <a:solidFill>
                  <a:srgbClr val="FF0000"/>
                </a:solidFill>
              </a:rPr>
              <a:t>Conseguenza della netta distinzione tra etica pubblica ed etica personale </a:t>
            </a:r>
            <a:r>
              <a:rPr lang="it-IT" dirty="0" smtClean="0"/>
              <a:t>è il fatto che le decisioni </a:t>
            </a:r>
            <a:r>
              <a:rPr lang="it-IT" dirty="0" err="1" smtClean="0"/>
              <a:t>etico-sostanziali</a:t>
            </a:r>
            <a:r>
              <a:rPr lang="it-IT" dirty="0" smtClean="0"/>
              <a:t> possono essere prese ed alimentate solo all'interno delle comunità di appartenenza. </a:t>
            </a:r>
          </a:p>
          <a:p>
            <a:pPr algn="just"/>
            <a:r>
              <a:rPr lang="it-IT" b="1" dirty="0" smtClean="0">
                <a:solidFill>
                  <a:srgbClr val="FF0000"/>
                </a:solidFill>
              </a:rPr>
              <a:t>L'etica pubblica non può emettere nessun giudizio </a:t>
            </a:r>
            <a:r>
              <a:rPr lang="it-IT" dirty="0" smtClean="0"/>
              <a:t>vincolante sugli stili e sui progetti di vita degli individui. In ambito pubblico si contendono progetti e stili ognuno dei quali merita uguale riconoscimento. </a:t>
            </a:r>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23</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Distinzione tra etica pubblica ed etica personale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1000"/>
                                        <p:tgtEl>
                                          <p:spTgt spid="4">
                                            <p:txEl>
                                              <p:pRg st="4" end="4"/>
                                            </p:txEl>
                                          </p:spTgt>
                                        </p:tgtEl>
                                      </p:cBhvr>
                                    </p:animEffect>
                                    <p:anim calcmode="lin" valueType="num">
                                      <p:cBhvr>
                                        <p:cTn id="4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412776"/>
            <a:ext cx="8352928" cy="5078313"/>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È in grado il principio di autonomia </a:t>
            </a:r>
            <a:r>
              <a:rPr lang="it-IT" dirty="0" smtClean="0"/>
              <a:t>così come viene interpretato da Engelhardt di assolvere a questo impegnativo compito? </a:t>
            </a:r>
            <a:r>
              <a:rPr lang="it-IT" b="1" dirty="0" smtClean="0"/>
              <a:t>La risposta non può che essere negativa</a:t>
            </a:r>
            <a:r>
              <a:rPr lang="it-IT" dirty="0" smtClean="0"/>
              <a:t>. E questo almeno per due motivi. </a:t>
            </a:r>
          </a:p>
          <a:p>
            <a:pPr algn="just"/>
            <a:r>
              <a:rPr lang="it-IT" b="1" dirty="0" smtClean="0">
                <a:solidFill>
                  <a:srgbClr val="FF0000"/>
                </a:solidFill>
              </a:rPr>
              <a:t>Essi toccano </a:t>
            </a:r>
            <a:r>
              <a:rPr lang="it-IT" dirty="0" smtClean="0"/>
              <a:t>direttamente i due assunti che qualificano il suo approccio bioetico. Il primo motivo si riferisce agli esiti ingestibili cui porta </a:t>
            </a:r>
            <a:r>
              <a:rPr lang="it-IT" b="1" dirty="0" smtClean="0"/>
              <a:t>la drastica distinzione tra esseri umani e persone</a:t>
            </a:r>
            <a:r>
              <a:rPr lang="it-IT" dirty="0" smtClean="0"/>
              <a:t>. La distinzione tra "esseri umani" e "persone" dovrebbe introdurre la chiave risolutiva dei tanti problemi bioetici, poiché, non potendo più condividere una visione di che cosa è bene, indicherebbe almeno con chiarezza chi</a:t>
            </a:r>
            <a:r>
              <a:rPr lang="it-IT" i="1" dirty="0" smtClean="0"/>
              <a:t> </a:t>
            </a:r>
            <a:r>
              <a:rPr lang="it-IT" dirty="0" smtClean="0"/>
              <a:t>ha diritto a contrattare la decisione. </a:t>
            </a:r>
          </a:p>
          <a:p>
            <a:pPr algn="just"/>
            <a:r>
              <a:rPr lang="it-IT" b="1" dirty="0" smtClean="0">
                <a:solidFill>
                  <a:srgbClr val="FF0000"/>
                </a:solidFill>
              </a:rPr>
              <a:t>Il guadagno non sembra affatto scontato</a:t>
            </a:r>
            <a:r>
              <a:rPr lang="it-IT" dirty="0" smtClean="0"/>
              <a:t>. E questo perché la semplice distinzione tra esseri umani e persone non basta più. Nella prospettiva interamente sociale che sta alla base di questa distinzione, essa va ulteriormente articolata, dovendo distinguere tra: (a) esseri umani che furono persone (vedi malati di Alzheimer); (b)</a:t>
            </a:r>
            <a:r>
              <a:rPr lang="it-IT" i="1" dirty="0" smtClean="0"/>
              <a:t> </a:t>
            </a:r>
            <a:r>
              <a:rPr lang="it-IT" dirty="0" smtClean="0"/>
              <a:t>esseri umani che probabilmente diventeranno persone (vedi embrioni e feti); (c)</a:t>
            </a:r>
            <a:r>
              <a:rPr lang="it-IT" i="1" dirty="0" smtClean="0"/>
              <a:t> </a:t>
            </a:r>
            <a:r>
              <a:rPr lang="it-IT" dirty="0" smtClean="0"/>
              <a:t>esseri umani che a causa di gravi ritardi mentali non diventeranno mai persone in senso stretto; (d)</a:t>
            </a:r>
            <a:r>
              <a:rPr lang="it-IT" i="1" dirty="0" smtClean="0"/>
              <a:t> </a:t>
            </a:r>
            <a:r>
              <a:rPr lang="it-IT" dirty="0" smtClean="0"/>
              <a:t>esseri umani che probabilmente diventeranno persone, ma non sono stati ancora introdotti in un ruolo sociale (vedi neonati in unità di cure intensive che non sono stati ancora accolti dai genitori).</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24</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Alcune perplessità (1)</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3139321"/>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Il secondo motivo </a:t>
            </a:r>
            <a:r>
              <a:rPr lang="it-IT" dirty="0" smtClean="0"/>
              <a:t>per cui il principio, di autonomia, così come viene interpretato da Engelhardt, non è in grado di assolvere al compito di fondamento della bioetica si riferisce all'altro assunto e cioè la drastica separazione tra etica personale ed etica pubblica. </a:t>
            </a:r>
          </a:p>
          <a:p>
            <a:pPr algn="just"/>
            <a:r>
              <a:rPr lang="it-IT" b="1" dirty="0" smtClean="0">
                <a:solidFill>
                  <a:srgbClr val="FF0000"/>
                </a:solidFill>
              </a:rPr>
              <a:t>Come può </a:t>
            </a:r>
            <a:r>
              <a:rPr lang="it-IT" dirty="0" smtClean="0"/>
              <a:t>l'etica "procedurale minima" scaturita dall'accordo tra "stranieri morali" far fronte ai problemi etici legati alla gestione di poteri di intervento sulla vita che hanno conseguenze su "noi tutti"? </a:t>
            </a:r>
          </a:p>
          <a:p>
            <a:pPr algn="just"/>
            <a:r>
              <a:rPr lang="it-IT" b="1" dirty="0" smtClean="0">
                <a:solidFill>
                  <a:srgbClr val="FF0000"/>
                </a:solidFill>
              </a:rPr>
              <a:t>Come può far fronte </a:t>
            </a:r>
            <a:r>
              <a:rPr lang="it-IT" dirty="0" smtClean="0"/>
              <a:t>all'urgenza di fissare insieme priorità nella gestione delle risorse sanitarie scarse? Più in generale, come non rilevare il grave impoverimento cui la totale separazione tra dimensione personale e dimensione pubblica espone la bioetica nel momento in cui le si sottrae pregiudizialmente la sua tensione all'universalità?</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dirty="0"/>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25</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Alcune perplessità (2)</a:t>
            </a:r>
            <a:endParaRPr lang="it-IT" sz="2400" b="1" dirty="0">
              <a:solidFill>
                <a:srgbClr val="0070C0"/>
              </a:solidFill>
            </a:endParaRPr>
          </a:p>
        </p:txBody>
      </p:sp>
      <p:pic>
        <p:nvPicPr>
          <p:cNvPr id="12290" name="Picture 2" descr="C:\Users\Master\Desktop\Principi\p18.jpg"/>
          <p:cNvPicPr>
            <a:picLocks noChangeAspect="1" noChangeArrowheads="1"/>
          </p:cNvPicPr>
          <p:nvPr/>
        </p:nvPicPr>
        <p:blipFill>
          <a:blip r:embed="rId2" cstate="print"/>
          <a:srcRect/>
          <a:stretch>
            <a:fillRect/>
          </a:stretch>
        </p:blipFill>
        <p:spPr bwMode="auto">
          <a:xfrm>
            <a:off x="2699792" y="4797151"/>
            <a:ext cx="3312368" cy="1808727"/>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2290"/>
                                        </p:tgtEl>
                                        <p:attrNameLst>
                                          <p:attrName>style.visibility</p:attrName>
                                        </p:attrNameLst>
                                      </p:cBhvr>
                                      <p:to>
                                        <p:strVal val="visible"/>
                                      </p:to>
                                    </p:set>
                                    <p:animEffect transition="in" filter="wheel(4)">
                                      <p:cBhvr>
                                        <p:cTn id="16" dur="2000"/>
                                        <p:tgtEl>
                                          <p:spTgt spid="1229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23528" y="1484784"/>
            <a:ext cx="8496944" cy="4770537"/>
          </a:xfrm>
          <a:prstGeom prst="rect">
            <a:avLst/>
          </a:prstGeom>
          <a:solidFill>
            <a:srgbClr val="FFFF00"/>
          </a:solidFill>
          <a:ln w="25400">
            <a:solidFill>
              <a:schemeClr val="accent1"/>
            </a:solidFill>
          </a:ln>
        </p:spPr>
        <p:txBody>
          <a:bodyPr wrap="square" rtlCol="0">
            <a:spAutoFit/>
          </a:bodyPr>
          <a:lstStyle/>
          <a:p>
            <a:pPr algn="just"/>
            <a:r>
              <a:rPr lang="it-IT" sz="1600" b="1" dirty="0" smtClean="0">
                <a:solidFill>
                  <a:srgbClr val="FF0000"/>
                </a:solidFill>
              </a:rPr>
              <a:t>Nella prospettiva </a:t>
            </a:r>
            <a:r>
              <a:rPr lang="it-IT" sz="1600" dirty="0" smtClean="0"/>
              <a:t>di una più approfondita ermeneutica del rispetto della dignità umana si collocano tre impegni, rispettivamente: </a:t>
            </a:r>
          </a:p>
          <a:p>
            <a:pPr marL="342900" indent="-342900" algn="just">
              <a:buAutoNum type="arabicParenBoth"/>
            </a:pPr>
            <a:r>
              <a:rPr lang="it-IT" sz="1600" b="1" dirty="0" smtClean="0">
                <a:solidFill>
                  <a:srgbClr val="FF0000"/>
                </a:solidFill>
              </a:rPr>
              <a:t>l'impegno a specificare </a:t>
            </a:r>
            <a:r>
              <a:rPr lang="it-IT" sz="1600" dirty="0" smtClean="0"/>
              <a:t>i diritti che il rispetto per la dignità umana fonda in </a:t>
            </a:r>
            <a:r>
              <a:rPr lang="it-IT" sz="1600" smtClean="0"/>
              <a:t>rapporto </a:t>
            </a:r>
            <a:r>
              <a:rPr lang="it-IT" sz="1600" smtClean="0"/>
              <a:t>alle </a:t>
            </a:r>
            <a:r>
              <a:rPr lang="it-IT" sz="1600" dirty="0" smtClean="0"/>
              <a:t>diverse figure della soggettività umana: il rispetto per la dignità del bambino, per la dignità della donna, per la dignità delle persone disabili, per la dignità delle persone anziane; </a:t>
            </a:r>
          </a:p>
          <a:p>
            <a:pPr marL="342900" indent="-342900" algn="just">
              <a:buAutoNum type="arabicParenBoth"/>
            </a:pPr>
            <a:r>
              <a:rPr lang="it-IT" sz="1600" b="1" dirty="0" smtClean="0">
                <a:solidFill>
                  <a:srgbClr val="FF0000"/>
                </a:solidFill>
              </a:rPr>
              <a:t>l'impegno ad interpretare </a:t>
            </a:r>
            <a:r>
              <a:rPr lang="it-IT" sz="1600" dirty="0" smtClean="0"/>
              <a:t>il senso che il rispetto per la dignità umana assume in rapporto alle specifiche forme relazionali di cui e in cui</a:t>
            </a:r>
            <a:r>
              <a:rPr lang="it-IT" sz="1600" i="1" dirty="0" smtClean="0"/>
              <a:t> </a:t>
            </a:r>
            <a:r>
              <a:rPr lang="it-IT" sz="1600" dirty="0" smtClean="0"/>
              <a:t>si alimenta la soggettività umana: la relazione genitoriale nella sua duplice versione di maternità e di paternità, la relazione coniugale, la relazione di amicizia, di fraternità; di ospitalità, la relazione di cura nelle sue molteplici espressioni; </a:t>
            </a:r>
          </a:p>
          <a:p>
            <a:pPr marL="342900" indent="-342900" algn="just">
              <a:buAutoNum type="arabicParenBoth"/>
            </a:pPr>
            <a:r>
              <a:rPr lang="it-IT" sz="1600" b="1" dirty="0" smtClean="0">
                <a:solidFill>
                  <a:srgbClr val="FF0000"/>
                </a:solidFill>
              </a:rPr>
              <a:t>l'impegno a specificare </a:t>
            </a:r>
            <a:r>
              <a:rPr lang="it-IT" sz="1600" dirty="0" smtClean="0"/>
              <a:t>le dimensioni che il rispetto per la dignità umana assume in rapporto ai particolari contesti clinici in cui si situa la relazione di cura: un conto è la forma che il rispetto assume se riferita, nel contesto del processo procreativo e gestazionale, all'embrione e al feto e alle specifiche ragioni di bene che ha la vita del nascituro; altro conto è la forma che il rispetto assume se riferita, nel contesto della fase terminale, al malato oncologico e alle specifiche ragioni morali di bene che ha l'ultimo tratto della sua vita; altro ancora è la forma che il rispetto assume se riferita, nel contesto delle terapie intensive, al bambino fortemente immaturo e alle specifiche ragioni morali di bene che possono autorizzare o non autorizzare l'Intervento rianimativo.</a:t>
            </a:r>
            <a:endParaRPr lang="it-IT" sz="1600"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dirty="0"/>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26</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Tre impegni da non eludere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23528" y="1484784"/>
            <a:ext cx="8496944" cy="2862322"/>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Quanto mai pertinente </a:t>
            </a:r>
            <a:r>
              <a:rPr lang="it-IT" dirty="0" smtClean="0"/>
              <a:t>con il richiamo all'impegno ad articolare il senso del rispetto della dignità umana è questa stimolante suggestione con cui </a:t>
            </a:r>
            <a:r>
              <a:rPr lang="it-IT" b="1" dirty="0" smtClean="0"/>
              <a:t>F. D'Agostino </a:t>
            </a:r>
            <a:r>
              <a:rPr lang="it-IT" dirty="0" smtClean="0"/>
              <a:t>conclude un suo saggio dedicato a </a:t>
            </a:r>
            <a:r>
              <a:rPr lang="it-IT" b="1" i="1" dirty="0" smtClean="0"/>
              <a:t>La dignità umana: tema bioetico</a:t>
            </a:r>
            <a:r>
              <a:rPr lang="it-IT" i="1" dirty="0" smtClean="0"/>
              <a:t>: </a:t>
            </a:r>
            <a:r>
              <a:rPr lang="it-IT" dirty="0" smtClean="0"/>
              <a:t>«Nel grande tema della dignità, la bioetica (italiana in particolare ed europea in generale) possiede un ancoraggio </a:t>
            </a:r>
            <a:r>
              <a:rPr lang="it-IT" dirty="0" err="1" smtClean="0"/>
              <a:t>assiologico</a:t>
            </a:r>
            <a:r>
              <a:rPr lang="it-IT" dirty="0" smtClean="0"/>
              <a:t> prezioso, che non deve essere né banalizzato né minimizzato.</a:t>
            </a:r>
          </a:p>
          <a:p>
            <a:pPr algn="just"/>
            <a:r>
              <a:rPr lang="it-IT" b="1" dirty="0" smtClean="0">
                <a:solidFill>
                  <a:srgbClr val="FF0000"/>
                </a:solidFill>
              </a:rPr>
              <a:t>Quello della dignità </a:t>
            </a:r>
            <a:r>
              <a:rPr lang="it-IT" dirty="0" smtClean="0"/>
              <a:t>è un tema che va costantemente </a:t>
            </a:r>
            <a:r>
              <a:rPr lang="it-IT" dirty="0" err="1" smtClean="0"/>
              <a:t>risemantizzato</a:t>
            </a:r>
            <a:r>
              <a:rPr lang="it-IT" dirty="0" smtClean="0"/>
              <a:t>, per renderlo adeguato al rapido mutare dei contesti simbolici ed esperienziali. E' questo il compito ed ancor più l'unica ragion d'essere di una bioetica generale».</a:t>
            </a:r>
          </a:p>
          <a:p>
            <a:pPr algn="just"/>
            <a:r>
              <a:rPr lang="it-IT" b="1" dirty="0" smtClean="0">
                <a:solidFill>
                  <a:srgbClr val="FF0000"/>
                </a:solidFill>
              </a:rPr>
              <a:t>Attraverso questo compito </a:t>
            </a:r>
            <a:r>
              <a:rPr lang="it-IT" dirty="0" smtClean="0"/>
              <a:t>passa, in particolare, la possibilità di integrare l'orientamento etico basato sui principi e l'orientamento etico basato sull' esperienza.</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dirty="0"/>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27</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a:r>
              <a:rPr lang="it-IT" sz="2400" b="1" dirty="0" smtClean="0">
                <a:solidFill>
                  <a:srgbClr val="0070C0"/>
                </a:solidFill>
              </a:rPr>
              <a:t>Il rispetto della dignità umana</a:t>
            </a:r>
            <a:endParaRPr lang="it-IT" sz="2400" b="1" dirty="0">
              <a:solidFill>
                <a:srgbClr val="0070C0"/>
              </a:solidFill>
            </a:endParaRPr>
          </a:p>
        </p:txBody>
      </p:sp>
      <p:pic>
        <p:nvPicPr>
          <p:cNvPr id="14338" name="Picture 2" descr="C:\Users\Master\Desktop\Principi\p19.jpg"/>
          <p:cNvPicPr>
            <a:picLocks noChangeAspect="1" noChangeArrowheads="1"/>
          </p:cNvPicPr>
          <p:nvPr/>
        </p:nvPicPr>
        <p:blipFill>
          <a:blip r:embed="rId2" cstate="print"/>
          <a:srcRect/>
          <a:stretch>
            <a:fillRect/>
          </a:stretch>
        </p:blipFill>
        <p:spPr bwMode="auto">
          <a:xfrm>
            <a:off x="2123728" y="4437112"/>
            <a:ext cx="4650517" cy="2232248"/>
          </a:xfrm>
          <a:prstGeom prst="rect">
            <a:avLst/>
          </a:prstGeom>
          <a:noFill/>
          <a:ln w="25400">
            <a:solidFill>
              <a:schemeClr val="accent1"/>
            </a:solidFill>
          </a:ln>
        </p:spPr>
      </p:pic>
      <p:sp>
        <p:nvSpPr>
          <p:cNvPr id="8" name="CasellaDiTesto 7"/>
          <p:cNvSpPr txBox="1"/>
          <p:nvPr/>
        </p:nvSpPr>
        <p:spPr>
          <a:xfrm>
            <a:off x="6948264" y="5157192"/>
            <a:ext cx="1944216" cy="923330"/>
          </a:xfrm>
          <a:prstGeom prst="rect">
            <a:avLst/>
          </a:prstGeom>
          <a:noFill/>
        </p:spPr>
        <p:txBody>
          <a:bodyPr wrap="square" rtlCol="0">
            <a:spAutoFit/>
          </a:bodyPr>
          <a:lstStyle/>
          <a:p>
            <a:pPr algn="ctr"/>
            <a:r>
              <a:rPr lang="it-IT" sz="5400" b="1" dirty="0" smtClean="0">
                <a:solidFill>
                  <a:srgbClr val="FF0000"/>
                </a:solidFill>
              </a:rPr>
              <a:t>FINE</a:t>
            </a:r>
            <a:endParaRPr lang="it-IT" sz="5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4338"/>
                                        </p:tgtEl>
                                        <p:attrNameLst>
                                          <p:attrName>style.visibility</p:attrName>
                                        </p:attrNameLst>
                                      </p:cBhvr>
                                      <p:to>
                                        <p:strVal val="visible"/>
                                      </p:to>
                                    </p:set>
                                    <p:animEffect transition="in" filter="wheel(4)">
                                      <p:cBhvr>
                                        <p:cTn id="16" dur="2000"/>
                                        <p:tgtEl>
                                          <p:spTgt spid="1433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2308324"/>
          </a:xfrm>
          <a:prstGeom prst="rect">
            <a:avLst/>
          </a:prstGeom>
          <a:solidFill>
            <a:srgbClr val="FFFF00"/>
          </a:solidFill>
          <a:ln w="25400">
            <a:solidFill>
              <a:schemeClr val="accent1"/>
            </a:solidFill>
          </a:ln>
        </p:spPr>
        <p:txBody>
          <a:bodyPr wrap="square" rtlCol="0">
            <a:spAutoFit/>
          </a:bodyPr>
          <a:lstStyle/>
          <a:p>
            <a:pPr marL="269875" indent="-269875" algn="just"/>
            <a:r>
              <a:rPr lang="it-IT" b="1" dirty="0" smtClean="0">
                <a:solidFill>
                  <a:srgbClr val="FF0000"/>
                </a:solidFill>
              </a:rPr>
              <a:t>1.</a:t>
            </a:r>
            <a:r>
              <a:rPr lang="it-IT" i="1" dirty="0" smtClean="0"/>
              <a:t> </a:t>
            </a:r>
            <a:r>
              <a:rPr lang="it-IT" b="1" dirty="0" smtClean="0">
                <a:solidFill>
                  <a:srgbClr val="FF0000"/>
                </a:solidFill>
              </a:rPr>
              <a:t>il </a:t>
            </a:r>
            <a:r>
              <a:rPr lang="it-IT" b="1" i="1" dirty="0" smtClean="0">
                <a:solidFill>
                  <a:srgbClr val="FF0000"/>
                </a:solidFill>
              </a:rPr>
              <a:t>principio del rispetto per le persone</a:t>
            </a:r>
            <a:r>
              <a:rPr lang="it-IT" i="1" dirty="0" smtClean="0"/>
              <a:t>, </a:t>
            </a:r>
            <a:r>
              <a:rPr lang="it-IT" dirty="0" smtClean="0"/>
              <a:t>con il conseguente obbligo di trattare i soggetti umani coinvolti nella sperimentazione come soggetti autonomi e a tutelare le persone la cui autonomia è menomata o limitata; </a:t>
            </a:r>
          </a:p>
          <a:p>
            <a:pPr marL="269875" indent="-269875" algn="just"/>
            <a:r>
              <a:rPr lang="it-IT" b="1" dirty="0" smtClean="0">
                <a:solidFill>
                  <a:srgbClr val="FF0000"/>
                </a:solidFill>
              </a:rPr>
              <a:t>2. il </a:t>
            </a:r>
            <a:r>
              <a:rPr lang="it-IT" b="1" i="1" dirty="0" smtClean="0">
                <a:solidFill>
                  <a:srgbClr val="FF0000"/>
                </a:solidFill>
              </a:rPr>
              <a:t>principio della </a:t>
            </a:r>
            <a:r>
              <a:rPr lang="it-IT" b="1" i="1" dirty="0" err="1" smtClean="0">
                <a:solidFill>
                  <a:srgbClr val="FF0000"/>
                </a:solidFill>
              </a:rPr>
              <a:t>beneficità</a:t>
            </a:r>
            <a:r>
              <a:rPr lang="it-IT" i="1" dirty="0" smtClean="0"/>
              <a:t> </a:t>
            </a:r>
            <a:r>
              <a:rPr lang="it-IT" dirty="0" smtClean="0"/>
              <a:t>dei trattamenti medici, che esige la sistematica valutazione dei rischi e dei benefici in maniera tale che i rischi siano adeguatamente giustificati dai benefici attesi; </a:t>
            </a:r>
          </a:p>
          <a:p>
            <a:pPr marL="269875" indent="-269875" algn="just"/>
            <a:r>
              <a:rPr lang="it-IT" b="1" dirty="0" smtClean="0">
                <a:solidFill>
                  <a:srgbClr val="FF0000"/>
                </a:solidFill>
              </a:rPr>
              <a:t>3.  il </a:t>
            </a:r>
            <a:r>
              <a:rPr lang="it-IT" b="1" i="1" dirty="0" smtClean="0">
                <a:solidFill>
                  <a:srgbClr val="FF0000"/>
                </a:solidFill>
              </a:rPr>
              <a:t>principio della giustizia</a:t>
            </a:r>
            <a:r>
              <a:rPr lang="it-IT" i="1" dirty="0" smtClean="0"/>
              <a:t> </a:t>
            </a:r>
            <a:r>
              <a:rPr lang="it-IT" dirty="0" smtClean="0"/>
              <a:t>nella ripartizione dei rischi e dei benefici, con l'obbligo a garantire l'equa selezione dei soggetti da includere nei </a:t>
            </a:r>
            <a:r>
              <a:rPr lang="it-IT" dirty="0" err="1" smtClean="0"/>
              <a:t>trials</a:t>
            </a:r>
            <a:r>
              <a:rPr lang="it-IT" dirty="0" smtClean="0"/>
              <a:t> clinici.</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a:t>
            </a:fld>
            <a:endParaRPr lang="it-IT"/>
          </a:p>
        </p:txBody>
      </p:sp>
      <p:sp>
        <p:nvSpPr>
          <p:cNvPr id="9" name="CasellaDiTesto 8"/>
          <p:cNvSpPr txBox="1"/>
          <p:nvPr/>
        </p:nvSpPr>
        <p:spPr>
          <a:xfrm>
            <a:off x="1547664" y="980728"/>
            <a:ext cx="6408712" cy="461665"/>
          </a:xfrm>
          <a:prstGeom prst="rect">
            <a:avLst/>
          </a:prstGeom>
          <a:noFill/>
        </p:spPr>
        <p:txBody>
          <a:bodyPr wrap="square" rtlCol="0">
            <a:spAutoFit/>
          </a:bodyPr>
          <a:lstStyle/>
          <a:p>
            <a:pPr algn="ctr"/>
            <a:r>
              <a:rPr lang="it-IT" sz="2400" b="1" dirty="0" smtClean="0">
                <a:solidFill>
                  <a:srgbClr val="0070C0"/>
                </a:solidFill>
              </a:rPr>
              <a:t>Tre principi etici di base</a:t>
            </a:r>
            <a:endParaRPr lang="it-IT" sz="2400" b="1" dirty="0">
              <a:solidFill>
                <a:srgbClr val="0070C0"/>
              </a:solidFill>
            </a:endParaRPr>
          </a:p>
        </p:txBody>
      </p:sp>
      <p:pic>
        <p:nvPicPr>
          <p:cNvPr id="2050" name="Picture 2" descr="C:\Users\Master\Desktop\Principi\p5.jpg"/>
          <p:cNvPicPr>
            <a:picLocks noChangeAspect="1" noChangeArrowheads="1"/>
          </p:cNvPicPr>
          <p:nvPr/>
        </p:nvPicPr>
        <p:blipFill>
          <a:blip r:embed="rId2" cstate="print"/>
          <a:srcRect/>
          <a:stretch>
            <a:fillRect/>
          </a:stretch>
        </p:blipFill>
        <p:spPr bwMode="auto">
          <a:xfrm>
            <a:off x="2411760" y="4005064"/>
            <a:ext cx="4500500" cy="252028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wheel(4)">
                                      <p:cBhvr>
                                        <p:cTn id="16" dur="2000"/>
                                        <p:tgtEl>
                                          <p:spTgt spid="205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4968552" cy="480131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Ad un anno di distanza </a:t>
            </a:r>
            <a:r>
              <a:rPr lang="it-IT" dirty="0" smtClean="0"/>
              <a:t>dal "</a:t>
            </a:r>
            <a:r>
              <a:rPr lang="it-IT" dirty="0" err="1" smtClean="0"/>
              <a:t>Belmont</a:t>
            </a:r>
            <a:r>
              <a:rPr lang="it-IT" dirty="0" smtClean="0"/>
              <a:t> Report“, nel 1979 T. </a:t>
            </a:r>
            <a:r>
              <a:rPr lang="it-IT" dirty="0" err="1" smtClean="0"/>
              <a:t>Beauchamp</a:t>
            </a:r>
            <a:r>
              <a:rPr lang="it-IT" dirty="0" smtClean="0"/>
              <a:t> e J. </a:t>
            </a:r>
            <a:r>
              <a:rPr lang="it-IT" dirty="0" err="1" smtClean="0"/>
              <a:t>Childress</a:t>
            </a:r>
            <a:r>
              <a:rPr lang="it-IT" dirty="0" smtClean="0"/>
              <a:t> pubblicano: </a:t>
            </a:r>
            <a:r>
              <a:rPr lang="it-IT" b="1" i="1" dirty="0" err="1" smtClean="0"/>
              <a:t>Principles</a:t>
            </a:r>
            <a:r>
              <a:rPr lang="it-IT" b="1" i="1" dirty="0" smtClean="0"/>
              <a:t> </a:t>
            </a:r>
            <a:r>
              <a:rPr lang="it-IT" b="1" i="1" dirty="0" err="1" smtClean="0"/>
              <a:t>of</a:t>
            </a:r>
            <a:r>
              <a:rPr lang="it-IT" b="1" i="1" dirty="0" smtClean="0"/>
              <a:t> </a:t>
            </a:r>
            <a:r>
              <a:rPr lang="it-IT" b="1" i="1" dirty="0" err="1" smtClean="0"/>
              <a:t>biomedical</a:t>
            </a:r>
            <a:r>
              <a:rPr lang="it-IT" b="1" i="1" dirty="0" smtClean="0"/>
              <a:t> </a:t>
            </a:r>
            <a:r>
              <a:rPr lang="it-IT" b="1" i="1" dirty="0" err="1" smtClean="0"/>
              <a:t>ethics</a:t>
            </a:r>
            <a:r>
              <a:rPr lang="it-IT" i="1" dirty="0" smtClean="0"/>
              <a:t>.</a:t>
            </a:r>
            <a:r>
              <a:rPr lang="it-IT" dirty="0" smtClean="0"/>
              <a:t> Lo scopo di produrre regole più specifiche diventa l'intento esplicito dell'opera. </a:t>
            </a:r>
          </a:p>
          <a:p>
            <a:pPr algn="just"/>
            <a:r>
              <a:rPr lang="it-IT" b="1" dirty="0" smtClean="0">
                <a:solidFill>
                  <a:srgbClr val="FF0000"/>
                </a:solidFill>
              </a:rPr>
              <a:t>Il successo dell'opera</a:t>
            </a:r>
            <a:r>
              <a:rPr lang="it-IT" dirty="0" smtClean="0"/>
              <a:t>, così come la disponibilità da parte degli autori a recepire e a rispondere alle critiche suscitate, sono testimoniate dal susseguirsi di diverse edizioni: 1983, 1989, 1994 (trad. </a:t>
            </a:r>
            <a:r>
              <a:rPr lang="it-IT" dirty="0" err="1" smtClean="0"/>
              <a:t>it</a:t>
            </a:r>
            <a:r>
              <a:rPr lang="it-IT" dirty="0" smtClean="0"/>
              <a:t>. 1999). Rispetto al "</a:t>
            </a:r>
            <a:r>
              <a:rPr lang="it-IT" b="1" i="1" dirty="0" err="1" smtClean="0"/>
              <a:t>Belmont</a:t>
            </a:r>
            <a:r>
              <a:rPr lang="it-IT" b="1" i="1" dirty="0" smtClean="0"/>
              <a:t> Report</a:t>
            </a:r>
            <a:r>
              <a:rPr lang="it-IT" dirty="0" smtClean="0"/>
              <a:t>" la pretesa di T. </a:t>
            </a:r>
            <a:r>
              <a:rPr lang="it-IT" dirty="0" err="1" smtClean="0"/>
              <a:t>Beauchamp</a:t>
            </a:r>
            <a:r>
              <a:rPr lang="it-IT" dirty="0" smtClean="0"/>
              <a:t> e J. </a:t>
            </a:r>
            <a:r>
              <a:rPr lang="it-IT" dirty="0" err="1" smtClean="0"/>
              <a:t>Childress</a:t>
            </a:r>
            <a:r>
              <a:rPr lang="it-IT" dirty="0" smtClean="0"/>
              <a:t> è duplice: </a:t>
            </a:r>
          </a:p>
          <a:p>
            <a:pPr marL="269875" indent="-269875" algn="just">
              <a:buAutoNum type="arabicPeriod"/>
            </a:pPr>
            <a:r>
              <a:rPr lang="it-IT" b="1" dirty="0" smtClean="0">
                <a:solidFill>
                  <a:srgbClr val="FF0000"/>
                </a:solidFill>
              </a:rPr>
              <a:t>estendere l'applicazione </a:t>
            </a:r>
            <a:r>
              <a:rPr lang="it-IT" dirty="0" smtClean="0"/>
              <a:t>del modello argomentativo basato sui principi dall'area della sperimentazione a tutta l'area </a:t>
            </a:r>
            <a:r>
              <a:rPr lang="it-IT" dirty="0" err="1" smtClean="0"/>
              <a:t>biomedica</a:t>
            </a:r>
            <a:r>
              <a:rPr lang="it-IT" dirty="0" smtClean="0"/>
              <a:t>; </a:t>
            </a:r>
          </a:p>
          <a:p>
            <a:pPr marL="269875" indent="-269875" algn="just"/>
            <a:r>
              <a:rPr lang="it-IT" b="1" dirty="0" smtClean="0">
                <a:solidFill>
                  <a:srgbClr val="FF0000"/>
                </a:solidFill>
              </a:rPr>
              <a:t>2. dare una più articolata sistemazione </a:t>
            </a:r>
            <a:r>
              <a:rPr lang="it-IT" dirty="0" smtClean="0"/>
              <a:t>al modello in maniera tale da rinforzarne la capacità normativa.</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4</a:t>
            </a:fld>
            <a:endParaRPr lang="it-IT"/>
          </a:p>
        </p:txBody>
      </p:sp>
      <p:sp>
        <p:nvSpPr>
          <p:cNvPr id="9" name="CasellaDiTesto 8"/>
          <p:cNvSpPr txBox="1"/>
          <p:nvPr/>
        </p:nvSpPr>
        <p:spPr>
          <a:xfrm>
            <a:off x="1547664" y="980728"/>
            <a:ext cx="6408712" cy="461665"/>
          </a:xfrm>
          <a:prstGeom prst="rect">
            <a:avLst/>
          </a:prstGeom>
          <a:noFill/>
        </p:spPr>
        <p:txBody>
          <a:bodyPr wrap="square" rtlCol="0">
            <a:spAutoFit/>
          </a:bodyPr>
          <a:lstStyle/>
          <a:p>
            <a:pPr algn="ctr"/>
            <a:r>
              <a:rPr lang="it-IT" sz="2400" b="1" dirty="0" err="1" smtClean="0">
                <a:solidFill>
                  <a:srgbClr val="0070C0"/>
                </a:solidFill>
              </a:rPr>
              <a:t>Principles</a:t>
            </a:r>
            <a:r>
              <a:rPr lang="it-IT" sz="2400" b="1" dirty="0" smtClean="0">
                <a:solidFill>
                  <a:srgbClr val="0070C0"/>
                </a:solidFill>
              </a:rPr>
              <a:t> </a:t>
            </a:r>
            <a:r>
              <a:rPr lang="it-IT" sz="2400" b="1" dirty="0" err="1" smtClean="0">
                <a:solidFill>
                  <a:srgbClr val="0070C0"/>
                </a:solidFill>
              </a:rPr>
              <a:t>of</a:t>
            </a:r>
            <a:r>
              <a:rPr lang="it-IT" sz="2400" b="1" dirty="0" smtClean="0">
                <a:solidFill>
                  <a:srgbClr val="0070C0"/>
                </a:solidFill>
              </a:rPr>
              <a:t> </a:t>
            </a:r>
            <a:r>
              <a:rPr lang="it-IT" sz="2400" b="1" dirty="0" err="1" smtClean="0">
                <a:solidFill>
                  <a:srgbClr val="0070C0"/>
                </a:solidFill>
              </a:rPr>
              <a:t>biomedical</a:t>
            </a:r>
            <a:r>
              <a:rPr lang="it-IT" sz="2400" b="1" dirty="0" smtClean="0">
                <a:solidFill>
                  <a:srgbClr val="0070C0"/>
                </a:solidFill>
              </a:rPr>
              <a:t> </a:t>
            </a:r>
            <a:r>
              <a:rPr lang="it-IT" sz="2400" b="1" dirty="0" err="1" smtClean="0">
                <a:solidFill>
                  <a:srgbClr val="0070C0"/>
                </a:solidFill>
              </a:rPr>
              <a:t>ethics</a:t>
            </a:r>
            <a:endParaRPr lang="it-IT" sz="2400" b="1" dirty="0">
              <a:solidFill>
                <a:srgbClr val="0070C0"/>
              </a:solidFill>
            </a:endParaRPr>
          </a:p>
        </p:txBody>
      </p:sp>
      <p:pic>
        <p:nvPicPr>
          <p:cNvPr id="3074" name="Picture 2" descr="C:\Users\Master\Desktop\Principi\p10.jpg"/>
          <p:cNvPicPr>
            <a:picLocks noChangeAspect="1" noChangeArrowheads="1"/>
          </p:cNvPicPr>
          <p:nvPr/>
        </p:nvPicPr>
        <p:blipFill>
          <a:blip r:embed="rId2" cstate="print"/>
          <a:srcRect/>
          <a:stretch>
            <a:fillRect/>
          </a:stretch>
        </p:blipFill>
        <p:spPr bwMode="auto">
          <a:xfrm>
            <a:off x="5580112" y="1916832"/>
            <a:ext cx="3240360" cy="385382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3074"/>
                                        </p:tgtEl>
                                        <p:attrNameLst>
                                          <p:attrName>style.visibility</p:attrName>
                                        </p:attrNameLst>
                                      </p:cBhvr>
                                      <p:to>
                                        <p:strVal val="visible"/>
                                      </p:to>
                                    </p:set>
                                    <p:animEffect transition="in" filter="wheel(4)">
                                      <p:cBhvr>
                                        <p:cTn id="16" dur="2000"/>
                                        <p:tgtEl>
                                          <p:spTgt spid="307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1000"/>
                                        <p:tgtEl>
                                          <p:spTgt spid="4">
                                            <p:txEl>
                                              <p:pRg st="3" end="3"/>
                                            </p:txEl>
                                          </p:spTgt>
                                        </p:tgtEl>
                                      </p:cBhvr>
                                    </p:animEffect>
                                    <p:anim calcmode="lin" valueType="num">
                                      <p:cBhvr>
                                        <p:cTn id="4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5</a:t>
            </a:fld>
            <a:endParaRPr lang="it-IT"/>
          </a:p>
        </p:txBody>
      </p:sp>
      <p:pic>
        <p:nvPicPr>
          <p:cNvPr id="13314" name="Picture 2" descr="C:\Users\Master\Desktop\Principi\p3.png"/>
          <p:cNvPicPr>
            <a:picLocks noChangeAspect="1" noChangeArrowheads="1"/>
          </p:cNvPicPr>
          <p:nvPr/>
        </p:nvPicPr>
        <p:blipFill>
          <a:blip r:embed="rId2" cstate="print"/>
          <a:srcRect/>
          <a:stretch>
            <a:fillRect/>
          </a:stretch>
        </p:blipFill>
        <p:spPr bwMode="auto">
          <a:xfrm>
            <a:off x="395536" y="188640"/>
            <a:ext cx="8424936" cy="622827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3139321"/>
          </a:xfrm>
          <a:prstGeom prst="rect">
            <a:avLst/>
          </a:prstGeom>
          <a:solidFill>
            <a:srgbClr val="FFFF00"/>
          </a:solidFill>
          <a:ln w="25400">
            <a:solidFill>
              <a:schemeClr val="accent1"/>
            </a:solidFill>
          </a:ln>
        </p:spPr>
        <p:txBody>
          <a:bodyPr wrap="square" rtlCol="0">
            <a:spAutoFit/>
          </a:bodyPr>
          <a:lstStyle/>
          <a:p>
            <a:pPr algn="just"/>
            <a:r>
              <a:rPr lang="it-IT" b="1" i="1" dirty="0" smtClean="0">
                <a:solidFill>
                  <a:srgbClr val="0070C0"/>
                </a:solidFill>
              </a:rPr>
              <a:t>Il principio del rispetto dell'autonomia</a:t>
            </a:r>
            <a:r>
              <a:rPr lang="it-IT" i="1" dirty="0" smtClean="0"/>
              <a:t>. </a:t>
            </a:r>
            <a:r>
              <a:rPr lang="it-IT" dirty="0" smtClean="0"/>
              <a:t>Tale principio è fondato sul "</a:t>
            </a:r>
            <a:r>
              <a:rPr lang="it-IT" b="1" dirty="0" smtClean="0"/>
              <a:t>riconoscimento del diritto a sostenere delle opinioni, a fare delle scelte e a compiere delle azioni sulla base di valori e, convinzioni personali</a:t>
            </a:r>
            <a:r>
              <a:rPr lang="it-IT" dirty="0" smtClean="0"/>
              <a:t>”. </a:t>
            </a:r>
          </a:p>
          <a:p>
            <a:pPr algn="just"/>
            <a:r>
              <a:rPr lang="it-IT" b="1" dirty="0" smtClean="0">
                <a:solidFill>
                  <a:srgbClr val="FF0000"/>
                </a:solidFill>
              </a:rPr>
              <a:t>In campo biomedico, </a:t>
            </a:r>
            <a:r>
              <a:rPr lang="it-IT" dirty="0" smtClean="0"/>
              <a:t>"il rispetto dell'autonomia obbliga i professionisti a comunicare le informazioni, ad accertare la comprensione e la volontarietà e a favorire un'adeguata formazione delle decisioni”. </a:t>
            </a:r>
          </a:p>
          <a:p>
            <a:pPr algn="just"/>
            <a:r>
              <a:rPr lang="it-IT" b="1" dirty="0" smtClean="0">
                <a:solidFill>
                  <a:srgbClr val="FF0000"/>
                </a:solidFill>
              </a:rPr>
              <a:t>Superando ogni tentazione </a:t>
            </a:r>
            <a:r>
              <a:rPr lang="it-IT" dirty="0" smtClean="0"/>
              <a:t>di servirsi dell' autorità derivante dal proprio ruolo per indurre dipendenza nei pazienti, il medico che rispetta l'autonomia dei pazienti opera per "dotarli dei mezzi necessari perché superino la loro sensazione di dipendenza e acquistino il controllo della situazione nella maggiore misura possibile o in quella che essi desiderano”.</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6</a:t>
            </a:fld>
            <a:endParaRPr lang="it-IT"/>
          </a:p>
        </p:txBody>
      </p:sp>
      <p:sp>
        <p:nvSpPr>
          <p:cNvPr id="9" name="CasellaDiTesto 8"/>
          <p:cNvSpPr txBox="1"/>
          <p:nvPr/>
        </p:nvSpPr>
        <p:spPr>
          <a:xfrm>
            <a:off x="1547664" y="980728"/>
            <a:ext cx="6408712" cy="461665"/>
          </a:xfrm>
          <a:prstGeom prst="rect">
            <a:avLst/>
          </a:prstGeom>
          <a:noFill/>
        </p:spPr>
        <p:txBody>
          <a:bodyPr wrap="square" rtlCol="0">
            <a:spAutoFit/>
          </a:bodyPr>
          <a:lstStyle/>
          <a:p>
            <a:pPr algn="ctr"/>
            <a:r>
              <a:rPr lang="it-IT" sz="2400" b="1" dirty="0" smtClean="0">
                <a:solidFill>
                  <a:srgbClr val="0070C0"/>
                </a:solidFill>
              </a:rPr>
              <a:t>Primo principio dell'etica </a:t>
            </a:r>
            <a:r>
              <a:rPr lang="it-IT" sz="2400" b="1" dirty="0" err="1" smtClean="0">
                <a:solidFill>
                  <a:srgbClr val="0070C0"/>
                </a:solidFill>
              </a:rPr>
              <a:t>biomedica</a:t>
            </a:r>
            <a:r>
              <a:rPr lang="it-IT" sz="2400" b="1" dirty="0" smtClean="0">
                <a:solidFill>
                  <a:srgbClr val="0070C0"/>
                </a:solidFill>
              </a:rPr>
              <a:t> </a:t>
            </a:r>
            <a:endParaRPr lang="it-IT" sz="2400" b="1" dirty="0">
              <a:solidFill>
                <a:srgbClr val="0070C0"/>
              </a:solidFill>
            </a:endParaRPr>
          </a:p>
        </p:txBody>
      </p:sp>
      <p:pic>
        <p:nvPicPr>
          <p:cNvPr id="4098" name="Picture 2" descr="C:\Users\Master\Desktop\Principi\p9.jpg"/>
          <p:cNvPicPr>
            <a:picLocks noChangeAspect="1" noChangeArrowheads="1"/>
          </p:cNvPicPr>
          <p:nvPr/>
        </p:nvPicPr>
        <p:blipFill>
          <a:blip r:embed="rId2" cstate="print"/>
          <a:srcRect/>
          <a:stretch>
            <a:fillRect/>
          </a:stretch>
        </p:blipFill>
        <p:spPr bwMode="auto">
          <a:xfrm>
            <a:off x="2843808" y="4869160"/>
            <a:ext cx="3456384" cy="172819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animEffect transition="in" filter="wheel(4)">
                                      <p:cBhvr>
                                        <p:cTn id="16" dur="2000"/>
                                        <p:tgtEl>
                                          <p:spTgt spid="409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2862322"/>
          </a:xfrm>
          <a:prstGeom prst="rect">
            <a:avLst/>
          </a:prstGeom>
          <a:solidFill>
            <a:srgbClr val="FFFF00"/>
          </a:solidFill>
          <a:ln w="25400">
            <a:solidFill>
              <a:schemeClr val="accent1"/>
            </a:solidFill>
          </a:ln>
        </p:spPr>
        <p:txBody>
          <a:bodyPr wrap="square" rtlCol="0">
            <a:spAutoFit/>
          </a:bodyPr>
          <a:lstStyle/>
          <a:p>
            <a:pPr algn="just"/>
            <a:r>
              <a:rPr lang="it-IT" b="1" i="1" dirty="0" smtClean="0">
                <a:solidFill>
                  <a:srgbClr val="0070C0"/>
                </a:solidFill>
              </a:rPr>
              <a:t>Il principio di non </a:t>
            </a:r>
            <a:r>
              <a:rPr lang="it-IT" b="1" i="1" dirty="0" err="1" smtClean="0">
                <a:solidFill>
                  <a:srgbClr val="0070C0"/>
                </a:solidFill>
              </a:rPr>
              <a:t>maleficità</a:t>
            </a:r>
            <a:r>
              <a:rPr lang="it-IT" b="1" i="1" dirty="0" smtClean="0">
                <a:solidFill>
                  <a:srgbClr val="0070C0"/>
                </a:solidFill>
              </a:rPr>
              <a:t>. </a:t>
            </a:r>
            <a:r>
              <a:rPr lang="it-IT" dirty="0" smtClean="0"/>
              <a:t>Tale</a:t>
            </a:r>
            <a:r>
              <a:rPr lang="it-IT" b="1" dirty="0" smtClean="0">
                <a:solidFill>
                  <a:srgbClr val="FF0000"/>
                </a:solidFill>
              </a:rPr>
              <a:t> </a:t>
            </a:r>
            <a:r>
              <a:rPr lang="it-IT" dirty="0" smtClean="0"/>
              <a:t>principio, distinto dal principio di </a:t>
            </a:r>
            <a:r>
              <a:rPr lang="it-IT" dirty="0" err="1" smtClean="0"/>
              <a:t>beneficità</a:t>
            </a:r>
            <a:r>
              <a:rPr lang="it-IT" dirty="0" smtClean="0"/>
              <a:t>, esprime "</a:t>
            </a:r>
            <a:r>
              <a:rPr lang="it-IT" b="1" dirty="0" smtClean="0"/>
              <a:t>l'obbligo di non arrecare intenzionalmente danno</a:t>
            </a:r>
            <a:r>
              <a:rPr lang="it-IT" dirty="0" smtClean="0"/>
              <a:t>". Mentre la </a:t>
            </a:r>
            <a:r>
              <a:rPr lang="it-IT" dirty="0" err="1" smtClean="0"/>
              <a:t>beneficità</a:t>
            </a:r>
            <a:r>
              <a:rPr lang="it-IT" dirty="0" smtClean="0"/>
              <a:t> richiede l'attivazione di uno specifico aiuto, il principio di non </a:t>
            </a:r>
            <a:r>
              <a:rPr lang="it-IT" dirty="0" err="1" smtClean="0"/>
              <a:t>maleficità</a:t>
            </a:r>
            <a:r>
              <a:rPr lang="it-IT" dirty="0" smtClean="0"/>
              <a:t> richiede soltanto l'astensione intenzionale di azioni che arrechino danno. </a:t>
            </a:r>
          </a:p>
          <a:p>
            <a:pPr algn="just"/>
            <a:r>
              <a:rPr lang="it-IT" b="1" dirty="0" smtClean="0">
                <a:solidFill>
                  <a:srgbClr val="FF0000"/>
                </a:solidFill>
              </a:rPr>
              <a:t>Quanto alla sua fondazione</a:t>
            </a:r>
            <a:r>
              <a:rPr lang="it-IT" dirty="0" smtClean="0"/>
              <a:t>, questo principio è da </a:t>
            </a:r>
            <a:r>
              <a:rPr lang="it-IT" dirty="0" err="1" smtClean="0"/>
              <a:t>Beauchamp</a:t>
            </a:r>
            <a:r>
              <a:rPr lang="it-IT" dirty="0" smtClean="0"/>
              <a:t> e </a:t>
            </a:r>
            <a:r>
              <a:rPr lang="it-IT" dirty="0" err="1" smtClean="0"/>
              <a:t>Childress</a:t>
            </a:r>
            <a:r>
              <a:rPr lang="it-IT" dirty="0" smtClean="0"/>
              <a:t> direttamente riferito alla tradizione ippocratica: </a:t>
            </a:r>
            <a:r>
              <a:rPr lang="it-IT" b="1" i="1" dirty="0" err="1" smtClean="0"/>
              <a:t>primum</a:t>
            </a:r>
            <a:r>
              <a:rPr lang="it-IT" b="1" i="1" dirty="0" smtClean="0"/>
              <a:t> non </a:t>
            </a:r>
            <a:r>
              <a:rPr lang="it-IT" b="1" i="1" dirty="0" err="1" smtClean="0"/>
              <a:t>nocere</a:t>
            </a:r>
            <a:r>
              <a:rPr lang="it-IT" i="1" dirty="0" smtClean="0"/>
              <a:t>. </a:t>
            </a:r>
          </a:p>
          <a:p>
            <a:pPr algn="just"/>
            <a:r>
              <a:rPr lang="it-IT" b="1" dirty="0" smtClean="0">
                <a:solidFill>
                  <a:srgbClr val="FF0000"/>
                </a:solidFill>
              </a:rPr>
              <a:t>Nel particolare schema </a:t>
            </a:r>
            <a:r>
              <a:rPr lang="it-IT" b="1" dirty="0" err="1" smtClean="0">
                <a:solidFill>
                  <a:srgbClr val="FF0000"/>
                </a:solidFill>
              </a:rPr>
              <a:t>etico-normativo</a:t>
            </a:r>
            <a:r>
              <a:rPr lang="it-IT" b="1" dirty="0" smtClean="0">
                <a:solidFill>
                  <a:srgbClr val="FF0000"/>
                </a:solidFill>
              </a:rPr>
              <a:t> </a:t>
            </a:r>
            <a:r>
              <a:rPr lang="it-IT" dirty="0" smtClean="0"/>
              <a:t>da loro elaborato anche questo principio comunque non ha validità assoluta e, per loro esplicita ammissione, è del tutto compatibile con giudizi di qualità della vita, non necessariamente quindi connesso con la difesa e la intangibilità della vita.</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7</a:t>
            </a:fld>
            <a:endParaRPr lang="it-IT"/>
          </a:p>
        </p:txBody>
      </p:sp>
      <p:sp>
        <p:nvSpPr>
          <p:cNvPr id="9" name="CasellaDiTesto 8"/>
          <p:cNvSpPr txBox="1"/>
          <p:nvPr/>
        </p:nvSpPr>
        <p:spPr>
          <a:xfrm>
            <a:off x="1547664" y="980728"/>
            <a:ext cx="6408712" cy="461665"/>
          </a:xfrm>
          <a:prstGeom prst="rect">
            <a:avLst/>
          </a:prstGeom>
          <a:noFill/>
        </p:spPr>
        <p:txBody>
          <a:bodyPr wrap="square" rtlCol="0">
            <a:spAutoFit/>
          </a:bodyPr>
          <a:lstStyle/>
          <a:p>
            <a:pPr algn="ctr"/>
            <a:r>
              <a:rPr lang="it-IT" sz="2400" b="1" dirty="0" smtClean="0">
                <a:solidFill>
                  <a:srgbClr val="0070C0"/>
                </a:solidFill>
              </a:rPr>
              <a:t>Secondo principio dell'etica </a:t>
            </a:r>
            <a:r>
              <a:rPr lang="it-IT" sz="2400" b="1" dirty="0" err="1" smtClean="0">
                <a:solidFill>
                  <a:srgbClr val="0070C0"/>
                </a:solidFill>
              </a:rPr>
              <a:t>biomedica</a:t>
            </a:r>
            <a:r>
              <a:rPr lang="it-IT" sz="2400" b="1" dirty="0" smtClean="0">
                <a:solidFill>
                  <a:srgbClr val="0070C0"/>
                </a:solidFill>
              </a:rPr>
              <a:t> </a:t>
            </a:r>
            <a:endParaRPr lang="it-IT" sz="2400" b="1" dirty="0">
              <a:solidFill>
                <a:srgbClr val="0070C0"/>
              </a:solidFill>
            </a:endParaRPr>
          </a:p>
        </p:txBody>
      </p:sp>
      <p:pic>
        <p:nvPicPr>
          <p:cNvPr id="5122" name="Picture 2" descr="C:\Users\Master\Desktop\Principi\p12.jpg"/>
          <p:cNvPicPr>
            <a:picLocks noChangeAspect="1" noChangeArrowheads="1"/>
          </p:cNvPicPr>
          <p:nvPr/>
        </p:nvPicPr>
        <p:blipFill>
          <a:blip r:embed="rId2" cstate="print"/>
          <a:srcRect/>
          <a:stretch>
            <a:fillRect/>
          </a:stretch>
        </p:blipFill>
        <p:spPr bwMode="auto">
          <a:xfrm>
            <a:off x="2843808" y="4509120"/>
            <a:ext cx="3528392" cy="207836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5122"/>
                                        </p:tgtEl>
                                        <p:attrNameLst>
                                          <p:attrName>style.visibility</p:attrName>
                                        </p:attrNameLst>
                                      </p:cBhvr>
                                      <p:to>
                                        <p:strVal val="visible"/>
                                      </p:to>
                                    </p:set>
                                    <p:animEffect transition="in" filter="wheel(4)">
                                      <p:cBhvr>
                                        <p:cTn id="16" dur="2000"/>
                                        <p:tgtEl>
                                          <p:spTgt spid="512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4247317"/>
          </a:xfrm>
          <a:prstGeom prst="rect">
            <a:avLst/>
          </a:prstGeom>
          <a:solidFill>
            <a:srgbClr val="FFFF00"/>
          </a:solidFill>
          <a:ln w="25400">
            <a:solidFill>
              <a:schemeClr val="accent1"/>
            </a:solidFill>
          </a:ln>
        </p:spPr>
        <p:txBody>
          <a:bodyPr wrap="square" rtlCol="0">
            <a:spAutoFit/>
          </a:bodyPr>
          <a:lstStyle/>
          <a:p>
            <a:pPr algn="just"/>
            <a:r>
              <a:rPr lang="it-IT" b="1" i="1" dirty="0" smtClean="0">
                <a:solidFill>
                  <a:srgbClr val="0070C0"/>
                </a:solidFill>
              </a:rPr>
              <a:t>Il principio di </a:t>
            </a:r>
            <a:r>
              <a:rPr lang="it-IT" b="1" i="1" dirty="0" err="1" smtClean="0">
                <a:solidFill>
                  <a:srgbClr val="0070C0"/>
                </a:solidFill>
              </a:rPr>
              <a:t>beneficità</a:t>
            </a:r>
            <a:r>
              <a:rPr lang="it-IT" b="1" i="1" dirty="0" smtClean="0">
                <a:solidFill>
                  <a:srgbClr val="0070C0"/>
                </a:solidFill>
              </a:rPr>
              <a:t>.</a:t>
            </a:r>
            <a:r>
              <a:rPr lang="it-IT" i="1" dirty="0" smtClean="0"/>
              <a:t> </a:t>
            </a:r>
            <a:r>
              <a:rPr lang="it-IT" dirty="0" smtClean="0"/>
              <a:t>Tale principio si articola attorno alle seguenti regole: prevenire il danno; eliminare il male; promuovere il bene e proporzionare i benefici in rapporto ai costi e ai rischi. </a:t>
            </a:r>
          </a:p>
          <a:p>
            <a:pPr algn="just"/>
            <a:r>
              <a:rPr lang="it-IT" b="1" dirty="0" smtClean="0">
                <a:solidFill>
                  <a:srgbClr val="FF0000"/>
                </a:solidFill>
              </a:rPr>
              <a:t>A differenza delle regole di </a:t>
            </a:r>
            <a:r>
              <a:rPr lang="it-IT" b="1" dirty="0" err="1" smtClean="0">
                <a:solidFill>
                  <a:srgbClr val="FF0000"/>
                </a:solidFill>
              </a:rPr>
              <a:t>maleficità</a:t>
            </a:r>
            <a:r>
              <a:rPr lang="it-IT" b="1" dirty="0" smtClean="0">
                <a:solidFill>
                  <a:srgbClr val="FF0000"/>
                </a:solidFill>
              </a:rPr>
              <a:t> </a:t>
            </a:r>
            <a:r>
              <a:rPr lang="it-IT" dirty="0" smtClean="0"/>
              <a:t>che fondano sempre "doveri perfetti", in quanto la proibizione di arrecare danno vale nei confronti di tutte le persone, le regole di </a:t>
            </a:r>
            <a:r>
              <a:rPr lang="it-IT" dirty="0" err="1" smtClean="0"/>
              <a:t>beneficità</a:t>
            </a:r>
            <a:r>
              <a:rPr lang="it-IT" dirty="0" smtClean="0"/>
              <a:t> fondano invece "doveri imperfetti", nel senso che è impossibile agire secondo </a:t>
            </a:r>
            <a:r>
              <a:rPr lang="it-IT" dirty="0" err="1" smtClean="0"/>
              <a:t>beneficità</a:t>
            </a:r>
            <a:r>
              <a:rPr lang="it-IT" dirty="0" smtClean="0"/>
              <a:t> nei confronti di tutti. </a:t>
            </a:r>
          </a:p>
          <a:p>
            <a:pPr algn="just"/>
            <a:r>
              <a:rPr lang="it-IT" b="1" dirty="0" smtClean="0">
                <a:solidFill>
                  <a:srgbClr val="FF0000"/>
                </a:solidFill>
              </a:rPr>
              <a:t>Un'ulteriore importante distinzione </a:t>
            </a:r>
            <a:r>
              <a:rPr lang="it-IT" dirty="0" smtClean="0"/>
              <a:t>nella semantica della </a:t>
            </a:r>
            <a:r>
              <a:rPr lang="it-IT" dirty="0" err="1" smtClean="0"/>
              <a:t>beneficità</a:t>
            </a:r>
            <a:r>
              <a:rPr lang="it-IT" dirty="0" smtClean="0"/>
              <a:t> proposta da </a:t>
            </a:r>
            <a:r>
              <a:rPr lang="it-IT" dirty="0" err="1" smtClean="0"/>
              <a:t>Beauchamp</a:t>
            </a:r>
            <a:r>
              <a:rPr lang="it-IT" dirty="0" smtClean="0"/>
              <a:t> e </a:t>
            </a:r>
            <a:r>
              <a:rPr lang="it-IT" dirty="0" err="1" smtClean="0"/>
              <a:t>Childress</a:t>
            </a:r>
            <a:r>
              <a:rPr lang="it-IT" dirty="0" smtClean="0"/>
              <a:t> è quella tra </a:t>
            </a:r>
            <a:r>
              <a:rPr lang="it-IT" dirty="0" err="1" smtClean="0"/>
              <a:t>beneficità</a:t>
            </a:r>
            <a:r>
              <a:rPr lang="it-IT" dirty="0" smtClean="0"/>
              <a:t> "generale" e </a:t>
            </a:r>
            <a:r>
              <a:rPr lang="it-IT" dirty="0" err="1" smtClean="0"/>
              <a:t>beneficità</a:t>
            </a:r>
            <a:r>
              <a:rPr lang="it-IT" dirty="0" smtClean="0"/>
              <a:t> "specifica“.</a:t>
            </a:r>
          </a:p>
          <a:p>
            <a:pPr algn="just"/>
            <a:r>
              <a:rPr lang="it-IT" b="1" dirty="0" smtClean="0">
                <a:solidFill>
                  <a:srgbClr val="FF0000"/>
                </a:solidFill>
              </a:rPr>
              <a:t>La </a:t>
            </a:r>
            <a:r>
              <a:rPr lang="it-IT" b="1" dirty="0" err="1" smtClean="0">
                <a:solidFill>
                  <a:srgbClr val="FF0000"/>
                </a:solidFill>
              </a:rPr>
              <a:t>beneficità</a:t>
            </a:r>
            <a:r>
              <a:rPr lang="it-IT" b="1" dirty="0" smtClean="0">
                <a:solidFill>
                  <a:srgbClr val="FF0000"/>
                </a:solidFill>
              </a:rPr>
              <a:t> generale, </a:t>
            </a:r>
            <a:r>
              <a:rPr lang="it-IT" dirty="0" smtClean="0"/>
              <a:t>come l'espressione della natura umana, motiva ad agire nell'interesse altrui (nell'ottica che si ispira a D. Hume).</a:t>
            </a:r>
          </a:p>
          <a:p>
            <a:pPr algn="just"/>
            <a:r>
              <a:rPr lang="it-IT" b="1" dirty="0" smtClean="0">
                <a:solidFill>
                  <a:srgbClr val="FF0000"/>
                </a:solidFill>
              </a:rPr>
              <a:t>La </a:t>
            </a:r>
            <a:r>
              <a:rPr lang="it-IT" b="1" dirty="0" err="1" smtClean="0">
                <a:solidFill>
                  <a:srgbClr val="FF0000"/>
                </a:solidFill>
              </a:rPr>
              <a:t>beneficità</a:t>
            </a:r>
            <a:r>
              <a:rPr lang="it-IT" b="1" dirty="0" smtClean="0">
                <a:solidFill>
                  <a:srgbClr val="FF0000"/>
                </a:solidFill>
              </a:rPr>
              <a:t> specifica, </a:t>
            </a:r>
            <a:r>
              <a:rPr lang="it-IT" dirty="0" smtClean="0"/>
              <a:t>espressione di speciali relazioni morali come quelle inerenti al ruolo genitoriale o al ruolo professionale, riconosce comunque che si dà "un'area grigia tra gli specifici obblighi di ruolo e gli obblighi che non sono specificamente dovuti al ruolo".</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8</a:t>
            </a:fld>
            <a:endParaRPr lang="it-IT"/>
          </a:p>
        </p:txBody>
      </p:sp>
      <p:sp>
        <p:nvSpPr>
          <p:cNvPr id="9" name="CasellaDiTesto 8"/>
          <p:cNvSpPr txBox="1"/>
          <p:nvPr/>
        </p:nvSpPr>
        <p:spPr>
          <a:xfrm>
            <a:off x="1547664" y="980728"/>
            <a:ext cx="6408712" cy="461665"/>
          </a:xfrm>
          <a:prstGeom prst="rect">
            <a:avLst/>
          </a:prstGeom>
          <a:noFill/>
        </p:spPr>
        <p:txBody>
          <a:bodyPr wrap="square" rtlCol="0">
            <a:spAutoFit/>
          </a:bodyPr>
          <a:lstStyle/>
          <a:p>
            <a:pPr algn="ctr"/>
            <a:r>
              <a:rPr lang="it-IT" sz="2400" b="1" dirty="0" smtClean="0">
                <a:solidFill>
                  <a:srgbClr val="0070C0"/>
                </a:solidFill>
              </a:rPr>
              <a:t>Terzo principio dell'etica </a:t>
            </a:r>
            <a:r>
              <a:rPr lang="it-IT" sz="2400" b="1" dirty="0" err="1" smtClean="0">
                <a:solidFill>
                  <a:srgbClr val="0070C0"/>
                </a:solidFill>
              </a:rPr>
              <a:t>biomedica</a:t>
            </a:r>
            <a:r>
              <a:rPr lang="it-IT" sz="2400" b="1" dirty="0" smtClean="0">
                <a:solidFill>
                  <a:srgbClr val="0070C0"/>
                </a:solidFill>
              </a:rPr>
              <a:t> </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1000"/>
                                        <p:tgtEl>
                                          <p:spTgt spid="4">
                                            <p:txEl>
                                              <p:pRg st="4" end="4"/>
                                            </p:txEl>
                                          </p:spTgt>
                                        </p:tgtEl>
                                      </p:cBhvr>
                                    </p:animEffect>
                                    <p:anim calcmode="lin" valueType="num">
                                      <p:cBhvr>
                                        <p:cTn id="4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9024" y="260648"/>
            <a:ext cx="8784976" cy="598218"/>
          </a:xfrm>
        </p:spPr>
        <p:txBody>
          <a:bodyPr>
            <a:noAutofit/>
          </a:bodyPr>
          <a:lstStyle/>
          <a:p>
            <a:pPr algn="ctr"/>
            <a:r>
              <a:rPr lang="it-IT" sz="5400" b="1" dirty="0" smtClean="0">
                <a:solidFill>
                  <a:srgbClr val="FF0000"/>
                </a:solidFill>
              </a:rPr>
              <a:t>I principi della bioetica</a:t>
            </a:r>
            <a:endParaRPr lang="it-IT" sz="5400" b="1" dirty="0">
              <a:solidFill>
                <a:srgbClr val="FF0000"/>
              </a:solidFill>
            </a:endParaRPr>
          </a:p>
        </p:txBody>
      </p:sp>
      <p:sp>
        <p:nvSpPr>
          <p:cNvPr id="4" name="CasellaDiTesto 3"/>
          <p:cNvSpPr txBox="1"/>
          <p:nvPr/>
        </p:nvSpPr>
        <p:spPr>
          <a:xfrm>
            <a:off x="395536" y="1556792"/>
            <a:ext cx="8352928" cy="2862322"/>
          </a:xfrm>
          <a:prstGeom prst="rect">
            <a:avLst/>
          </a:prstGeom>
          <a:solidFill>
            <a:srgbClr val="FFFF00"/>
          </a:solidFill>
          <a:ln w="25400">
            <a:solidFill>
              <a:schemeClr val="accent1"/>
            </a:solidFill>
          </a:ln>
        </p:spPr>
        <p:txBody>
          <a:bodyPr wrap="square" rtlCol="0">
            <a:spAutoFit/>
          </a:bodyPr>
          <a:lstStyle/>
          <a:p>
            <a:pPr algn="just"/>
            <a:r>
              <a:rPr lang="it-IT" b="1" i="1" dirty="0" smtClean="0">
                <a:solidFill>
                  <a:srgbClr val="0070C0"/>
                </a:solidFill>
              </a:rPr>
              <a:t>Il principio di giustizia.</a:t>
            </a:r>
            <a:r>
              <a:rPr lang="it-IT" i="1" dirty="0" smtClean="0"/>
              <a:t> </a:t>
            </a:r>
            <a:r>
              <a:rPr lang="it-IT" dirty="0" smtClean="0"/>
              <a:t>Tale principio fonda l'obbligo di una giusta distribuzione dei benefici, dei rischi e dei costi. Giusta in base a quali criteri? Se, come suggerisce la tesi tradizionalmente attribuita ad Aristotele che gli uguali devono essere trattati in maniera uguale e i diversi in maniera diversa, come definire l'uguaglianza? </a:t>
            </a:r>
          </a:p>
          <a:p>
            <a:pPr algn="just"/>
            <a:r>
              <a:rPr lang="it-IT" b="1" dirty="0" smtClean="0">
                <a:solidFill>
                  <a:srgbClr val="FF0000"/>
                </a:solidFill>
              </a:rPr>
              <a:t>Quali sono le differenze </a:t>
            </a:r>
            <a:r>
              <a:rPr lang="it-IT" dirty="0" smtClean="0"/>
              <a:t>rilevanti nel confronto tra individui e gruppi? La risposta suggerita è che si danno criteri materiali di giustizia diversi, ognuno dei quali in particolari circostanze potrebbe richiedere la priorità: ci sono casi in cui a prevalere è la distribuzione basata sul bisogno, in altri sull'impegno, in altri ancora sul contributo; in altri sul merito, in altri sul mercato, e infine, in alcuni casi, può essere giustificata anche una distribuzione basata sul criterio dell'uguale quota ad ognuno.</a:t>
            </a:r>
            <a:endParaRPr lang="it-IT" dirty="0"/>
          </a:p>
        </p:txBody>
      </p:sp>
      <p:sp>
        <p:nvSpPr>
          <p:cNvPr id="6" name="Segnaposto data 5"/>
          <p:cNvSpPr>
            <a:spLocks noGrp="1"/>
          </p:cNvSpPr>
          <p:nvPr>
            <p:ph type="dt" sz="half" idx="10"/>
          </p:nvPr>
        </p:nvSpPr>
        <p:spPr/>
        <p:txBody>
          <a:bodyPr/>
          <a:lstStyle/>
          <a:p>
            <a:fld id="{A78E30D3-59E9-438B-9370-B5EA1CABB2D1}" type="datetime1">
              <a:rPr lang="it-IT" smtClean="0"/>
              <a:pPr/>
              <a:t>12/01/2021</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9</a:t>
            </a:fld>
            <a:endParaRPr lang="it-IT"/>
          </a:p>
        </p:txBody>
      </p:sp>
      <p:sp>
        <p:nvSpPr>
          <p:cNvPr id="9" name="CasellaDiTesto 8"/>
          <p:cNvSpPr txBox="1"/>
          <p:nvPr/>
        </p:nvSpPr>
        <p:spPr>
          <a:xfrm>
            <a:off x="1547664" y="980728"/>
            <a:ext cx="6408712" cy="461665"/>
          </a:xfrm>
          <a:prstGeom prst="rect">
            <a:avLst/>
          </a:prstGeom>
          <a:noFill/>
        </p:spPr>
        <p:txBody>
          <a:bodyPr wrap="square" rtlCol="0">
            <a:spAutoFit/>
          </a:bodyPr>
          <a:lstStyle/>
          <a:p>
            <a:pPr algn="ctr"/>
            <a:r>
              <a:rPr lang="it-IT" sz="2400" b="1" dirty="0" smtClean="0">
                <a:solidFill>
                  <a:srgbClr val="0070C0"/>
                </a:solidFill>
              </a:rPr>
              <a:t>Quarto principio dell'etica </a:t>
            </a:r>
            <a:r>
              <a:rPr lang="it-IT" sz="2400" b="1" dirty="0" err="1" smtClean="0">
                <a:solidFill>
                  <a:srgbClr val="0070C0"/>
                </a:solidFill>
              </a:rPr>
              <a:t>biomedica</a:t>
            </a:r>
            <a:r>
              <a:rPr lang="it-IT" sz="2400" b="1" dirty="0" smtClean="0">
                <a:solidFill>
                  <a:srgbClr val="0070C0"/>
                </a:solidFill>
              </a:rPr>
              <a:t> </a:t>
            </a:r>
            <a:endParaRPr lang="it-IT" sz="2400" b="1" dirty="0">
              <a:solidFill>
                <a:srgbClr val="0070C0"/>
              </a:solidFill>
            </a:endParaRPr>
          </a:p>
        </p:txBody>
      </p:sp>
      <p:pic>
        <p:nvPicPr>
          <p:cNvPr id="6146" name="Picture 2" descr="C:\Users\Master\Desktop\Principi\p2.jpg"/>
          <p:cNvPicPr>
            <a:picLocks noChangeAspect="1" noChangeArrowheads="1"/>
          </p:cNvPicPr>
          <p:nvPr/>
        </p:nvPicPr>
        <p:blipFill>
          <a:blip r:embed="rId2" cstate="print"/>
          <a:srcRect/>
          <a:stretch>
            <a:fillRect/>
          </a:stretch>
        </p:blipFill>
        <p:spPr bwMode="auto">
          <a:xfrm>
            <a:off x="2843808" y="4509120"/>
            <a:ext cx="3240360" cy="2168095"/>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6146"/>
                                        </p:tgtEl>
                                        <p:attrNameLst>
                                          <p:attrName>style.visibility</p:attrName>
                                        </p:attrNameLst>
                                      </p:cBhvr>
                                      <p:to>
                                        <p:strVal val="visible"/>
                                      </p:to>
                                    </p:set>
                                    <p:animEffect transition="in" filter="wheel(4)">
                                      <p:cBhvr>
                                        <p:cTn id="16" dur="2000"/>
                                        <p:tgtEl>
                                          <p:spTgt spid="614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2230</TotalTime>
  <Words>1927</Words>
  <Application>Microsoft Office PowerPoint</Application>
  <PresentationFormat>Presentazione su schermo (4:3)</PresentationFormat>
  <Paragraphs>195</Paragraphs>
  <Slides>27</Slides>
  <Notes>0</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Tema di Office</vt:lpstr>
      <vt:lpstr>I principi della bioetica</vt:lpstr>
      <vt:lpstr>I principi della bioetica</vt:lpstr>
      <vt:lpstr>I principi della bioetica</vt:lpstr>
      <vt:lpstr>I principi della bioetica</vt:lpstr>
      <vt:lpstr>Diapositiva 5</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lpstr>I principi della bioetica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principi della bioetica</dc:title>
  <dc:creator>Francesco Cannizzaro</dc:creator>
  <cp:lastModifiedBy>Master</cp:lastModifiedBy>
  <cp:revision>256</cp:revision>
  <dcterms:created xsi:type="dcterms:W3CDTF">2019-05-12T15:37:05Z</dcterms:created>
  <dcterms:modified xsi:type="dcterms:W3CDTF">2021-01-12T10:58:07Z</dcterms:modified>
</cp:coreProperties>
</file>